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741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39.png"/><Relationship Id="rId3" Type="http://schemas.openxmlformats.org/officeDocument/2006/relationships/image" Target="../media/image12.png"/><Relationship Id="rId7" Type="http://schemas.openxmlformats.org/officeDocument/2006/relationships/image" Target="../media/image134.png"/><Relationship Id="rId12" Type="http://schemas.openxmlformats.org/officeDocument/2006/relationships/image" Target="../media/image13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37.png"/><Relationship Id="rId5" Type="http://schemas.openxmlformats.org/officeDocument/2006/relationships/image" Target="../media/image14.png"/><Relationship Id="rId15" Type="http://schemas.openxmlformats.org/officeDocument/2006/relationships/image" Target="../media/image141.png"/><Relationship Id="rId10" Type="http://schemas.openxmlformats.org/officeDocument/2006/relationships/image" Target="../media/image136.png"/><Relationship Id="rId4" Type="http://schemas.openxmlformats.org/officeDocument/2006/relationships/image" Target="../media/image13.png"/><Relationship Id="rId9" Type="http://schemas.openxmlformats.org/officeDocument/2006/relationships/image" Target="../media/image80.png"/><Relationship Id="rId14" Type="http://schemas.openxmlformats.org/officeDocument/2006/relationships/image" Target="../media/image1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2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6.png"/><Relationship Id="rId5" Type="http://schemas.openxmlformats.org/officeDocument/2006/relationships/image" Target="../media/image14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3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5.pn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40.png"/><Relationship Id="rId5" Type="http://schemas.openxmlformats.org/officeDocument/2006/relationships/image" Target="../media/image1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image" Target="../media/image1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70.png"/><Relationship Id="rId3" Type="http://schemas.openxmlformats.org/officeDocument/2006/relationships/image" Target="../media/image12.png"/><Relationship Id="rId21" Type="http://schemas.openxmlformats.org/officeDocument/2006/relationships/image" Target="../media/image65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55.png"/><Relationship Id="rId24" Type="http://schemas.openxmlformats.org/officeDocument/2006/relationships/image" Target="../media/image68.png"/><Relationship Id="rId5" Type="http://schemas.openxmlformats.org/officeDocument/2006/relationships/image" Target="../media/image14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13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26" Type="http://schemas.openxmlformats.org/officeDocument/2006/relationships/image" Target="../media/image90.png"/><Relationship Id="rId3" Type="http://schemas.openxmlformats.org/officeDocument/2006/relationships/image" Target="../media/image12.png"/><Relationship Id="rId21" Type="http://schemas.openxmlformats.org/officeDocument/2006/relationships/image" Target="../media/image85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5" Type="http://schemas.openxmlformats.org/officeDocument/2006/relationships/image" Target="../media/image8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75.png"/><Relationship Id="rId24" Type="http://schemas.openxmlformats.org/officeDocument/2006/relationships/image" Target="../media/image88.png"/><Relationship Id="rId5" Type="http://schemas.openxmlformats.org/officeDocument/2006/relationships/image" Target="../media/image14.png"/><Relationship Id="rId15" Type="http://schemas.openxmlformats.org/officeDocument/2006/relationships/image" Target="../media/image79.png"/><Relationship Id="rId23" Type="http://schemas.openxmlformats.org/officeDocument/2006/relationships/image" Target="../media/image87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13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Relationship Id="rId22" Type="http://schemas.openxmlformats.org/officeDocument/2006/relationships/image" Target="../media/image86.png"/><Relationship Id="rId27" Type="http://schemas.openxmlformats.org/officeDocument/2006/relationships/image" Target="../media/image9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78.png"/><Relationship Id="rId18" Type="http://schemas.openxmlformats.org/officeDocument/2006/relationships/image" Target="../media/image81.png"/><Relationship Id="rId3" Type="http://schemas.openxmlformats.org/officeDocument/2006/relationships/image" Target="../media/image12.png"/><Relationship Id="rId21" Type="http://schemas.openxmlformats.org/officeDocument/2006/relationships/image" Target="../media/image103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99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96.png"/><Relationship Id="rId24" Type="http://schemas.openxmlformats.org/officeDocument/2006/relationships/image" Target="../media/image105.png"/><Relationship Id="rId5" Type="http://schemas.openxmlformats.org/officeDocument/2006/relationships/image" Target="../media/image14.png"/><Relationship Id="rId15" Type="http://schemas.openxmlformats.org/officeDocument/2006/relationships/image" Target="../media/image53.png"/><Relationship Id="rId23" Type="http://schemas.openxmlformats.org/officeDocument/2006/relationships/image" Target="../media/image104.png"/><Relationship Id="rId10" Type="http://schemas.openxmlformats.org/officeDocument/2006/relationships/image" Target="../media/image95.png"/><Relationship Id="rId19" Type="http://schemas.openxmlformats.org/officeDocument/2006/relationships/image" Target="../media/image101.png"/><Relationship Id="rId4" Type="http://schemas.openxmlformats.org/officeDocument/2006/relationships/image" Target="../media/image13.png"/><Relationship Id="rId9" Type="http://schemas.openxmlformats.org/officeDocument/2006/relationships/image" Target="../media/image94.png"/><Relationship Id="rId14" Type="http://schemas.openxmlformats.org/officeDocument/2006/relationships/image" Target="../media/image98.png"/><Relationship Id="rId22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18" Type="http://schemas.openxmlformats.org/officeDocument/2006/relationships/image" Target="../media/image117.png"/><Relationship Id="rId3" Type="http://schemas.openxmlformats.org/officeDocument/2006/relationships/image" Target="../media/image1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17" Type="http://schemas.openxmlformats.org/officeDocument/2006/relationships/image" Target="../media/image116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10.png"/><Relationship Id="rId5" Type="http://schemas.openxmlformats.org/officeDocument/2006/relationships/image" Target="../media/image14.png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19" Type="http://schemas.openxmlformats.org/officeDocument/2006/relationships/image" Target="../media/image118.png"/><Relationship Id="rId4" Type="http://schemas.openxmlformats.org/officeDocument/2006/relationships/image" Target="../media/image13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" Type="http://schemas.openxmlformats.org/officeDocument/2006/relationships/image" Target="../media/image12.png"/><Relationship Id="rId21" Type="http://schemas.openxmlformats.org/officeDocument/2006/relationships/image" Target="../media/image133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28.png"/><Relationship Id="rId20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23.png"/><Relationship Id="rId5" Type="http://schemas.openxmlformats.org/officeDocument/2006/relationships/image" Target="../media/image14.png"/><Relationship Id="rId15" Type="http://schemas.openxmlformats.org/officeDocument/2006/relationships/image" Target="../media/image127.png"/><Relationship Id="rId10" Type="http://schemas.openxmlformats.org/officeDocument/2006/relationships/image" Target="../media/image122.png"/><Relationship Id="rId19" Type="http://schemas.openxmlformats.org/officeDocument/2006/relationships/image" Target="../media/image131.png"/><Relationship Id="rId4" Type="http://schemas.openxmlformats.org/officeDocument/2006/relationships/image" Target="../media/image13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3657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3600" y="4419600"/>
            <a:ext cx="2438400" cy="2438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286000"/>
            <a:ext cx="3048000" cy="3048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2951" y="1571625"/>
            <a:ext cx="685800" cy="685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8651" y="4181475"/>
            <a:ext cx="914400" cy="38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8926" y="4600575"/>
            <a:ext cx="285750" cy="342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10473" y="4600575"/>
            <a:ext cx="361950" cy="342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90097" y="4600575"/>
            <a:ext cx="361950" cy="3429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23746" y="4600575"/>
            <a:ext cx="219075" cy="3429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6286500"/>
            <a:ext cx="12192000" cy="26670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1331134" y="2581275"/>
            <a:ext cx="9529584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for Entrepreneurs</a:t>
            </a:r>
            <a:endParaRPr lang="en-US" sz="5400" dirty="0"/>
          </a:p>
        </p:txBody>
      </p:sp>
      <p:sp>
        <p:nvSpPr>
          <p:cNvPr id="14" name="Text 1"/>
          <p:cNvSpPr/>
          <p:nvPr/>
        </p:nvSpPr>
        <p:spPr>
          <a:xfrm>
            <a:off x="1393746" y="3495675"/>
            <a:ext cx="877824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Transform your business with artificial intelligence</a:t>
            </a:r>
            <a:endParaRPr lang="en-US" sz="1800" dirty="0"/>
          </a:p>
        </p:txBody>
      </p:sp>
      <p:sp>
        <p:nvSpPr>
          <p:cNvPr id="15" name="Text 2"/>
          <p:cNvSpPr/>
          <p:nvPr/>
        </p:nvSpPr>
        <p:spPr>
          <a:xfrm>
            <a:off x="3731032" y="5019675"/>
            <a:ext cx="88153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Strategy</a:t>
            </a:r>
            <a:endParaRPr lang="en-US" sz="1350" dirty="0"/>
          </a:p>
        </p:txBody>
      </p:sp>
      <p:sp>
        <p:nvSpPr>
          <p:cNvPr id="16" name="Text 3"/>
          <p:cNvSpPr/>
          <p:nvPr/>
        </p:nvSpPr>
        <p:spPr>
          <a:xfrm>
            <a:off x="4825841" y="5019675"/>
            <a:ext cx="113121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Operations</a:t>
            </a:r>
            <a:endParaRPr lang="en-US" sz="1350" dirty="0"/>
          </a:p>
        </p:txBody>
      </p:sp>
      <p:sp>
        <p:nvSpPr>
          <p:cNvPr id="17" name="Text 4"/>
          <p:cNvSpPr/>
          <p:nvPr/>
        </p:nvSpPr>
        <p:spPr>
          <a:xfrm>
            <a:off x="6158329" y="5019675"/>
            <a:ext cx="102548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Marketing</a:t>
            </a:r>
            <a:endParaRPr lang="en-US" sz="1350" dirty="0"/>
          </a:p>
        </p:txBody>
      </p:sp>
      <p:sp>
        <p:nvSpPr>
          <p:cNvPr id="18" name="Text 5"/>
          <p:cNvSpPr/>
          <p:nvPr/>
        </p:nvSpPr>
        <p:spPr>
          <a:xfrm>
            <a:off x="7388572" y="5019675"/>
            <a:ext cx="108942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Innovation</a:t>
            </a:r>
            <a:endParaRPr lang="en-US" sz="1350" dirty="0"/>
          </a:p>
        </p:txBody>
      </p:sp>
      <p:sp>
        <p:nvSpPr>
          <p:cNvPr id="19" name="Text 6"/>
          <p:cNvSpPr/>
          <p:nvPr/>
        </p:nvSpPr>
        <p:spPr>
          <a:xfrm>
            <a:off x="0" y="6286500"/>
            <a:ext cx="12192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Empowering entrepreneurs through AI</a:t>
            </a:r>
            <a:endParaRPr lang="en-US" sz="1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09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09600"/>
            <a:ext cx="12192000" cy="76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447800"/>
            <a:ext cx="12192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714500"/>
            <a:ext cx="3505200" cy="2095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1943100"/>
            <a:ext cx="285750" cy="342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24765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30480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33909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3400" y="1714500"/>
            <a:ext cx="3505200" cy="2095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0" y="1943100"/>
            <a:ext cx="285750" cy="342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247650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304800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339090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77200" y="1714500"/>
            <a:ext cx="3505200" cy="20955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05800" y="1943100"/>
            <a:ext cx="219075" cy="3429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05800" y="2476500"/>
            <a:ext cx="13335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05800" y="2819400"/>
            <a:ext cx="13335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05800" y="3162300"/>
            <a:ext cx="13335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9600" y="4114800"/>
            <a:ext cx="10972800" cy="5715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609600" y="914400"/>
            <a:ext cx="1316736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Takeaways &amp; Action Steps</a:t>
            </a:r>
            <a:endParaRPr lang="en-US" sz="3600" dirty="0"/>
          </a:p>
        </p:txBody>
      </p:sp>
      <p:sp>
        <p:nvSpPr>
          <p:cNvPr id="23" name="Text 1"/>
          <p:cNvSpPr/>
          <p:nvPr/>
        </p:nvSpPr>
        <p:spPr>
          <a:xfrm>
            <a:off x="1238250" y="1962150"/>
            <a:ext cx="2230815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Capabilities</a:t>
            </a:r>
            <a:endParaRPr lang="en-US" sz="1800" dirty="0"/>
          </a:p>
        </p:txBody>
      </p:sp>
      <p:sp>
        <p:nvSpPr>
          <p:cNvPr id="24" name="Text 2"/>
          <p:cNvSpPr/>
          <p:nvPr/>
        </p:nvSpPr>
        <p:spPr>
          <a:xfrm>
            <a:off x="1066800" y="2438400"/>
            <a:ext cx="2819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Excels at repetitive, data-heavy tasks</a:t>
            </a:r>
            <a:endParaRPr lang="en-US" sz="1200" dirty="0"/>
          </a:p>
        </p:txBody>
      </p:sp>
      <p:sp>
        <p:nvSpPr>
          <p:cNvPr id="25" name="Text 3"/>
          <p:cNvSpPr/>
          <p:nvPr/>
        </p:nvSpPr>
        <p:spPr>
          <a:xfrm>
            <a:off x="1066800" y="3009900"/>
            <a:ext cx="311574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Accelerates research and analysis</a:t>
            </a:r>
            <a:endParaRPr lang="en-US" sz="1200" dirty="0"/>
          </a:p>
        </p:txBody>
      </p:sp>
      <p:sp>
        <p:nvSpPr>
          <p:cNvPr id="26" name="Text 4"/>
          <p:cNvSpPr/>
          <p:nvPr/>
        </p:nvSpPr>
        <p:spPr>
          <a:xfrm>
            <a:off x="1066800" y="3352800"/>
            <a:ext cx="302466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Enhances customer engagement</a:t>
            </a:r>
            <a:endParaRPr lang="en-US" sz="1200" dirty="0"/>
          </a:p>
        </p:txBody>
      </p:sp>
      <p:sp>
        <p:nvSpPr>
          <p:cNvPr id="27" name="Text 5"/>
          <p:cNvSpPr/>
          <p:nvPr/>
        </p:nvSpPr>
        <p:spPr>
          <a:xfrm>
            <a:off x="4972050" y="1962150"/>
            <a:ext cx="2147054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Limitations</a:t>
            </a:r>
            <a:endParaRPr lang="en-US" sz="1800" dirty="0"/>
          </a:p>
        </p:txBody>
      </p:sp>
      <p:sp>
        <p:nvSpPr>
          <p:cNvPr id="28" name="Text 6"/>
          <p:cNvSpPr/>
          <p:nvPr/>
        </p:nvSpPr>
        <p:spPr>
          <a:xfrm>
            <a:off x="4800600" y="2438400"/>
            <a:ext cx="2819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Not for strategic decisions requiring judgment</a:t>
            </a:r>
            <a:endParaRPr lang="en-US" sz="1200" dirty="0"/>
          </a:p>
        </p:txBody>
      </p:sp>
      <p:sp>
        <p:nvSpPr>
          <p:cNvPr id="29" name="Text 7"/>
          <p:cNvSpPr/>
          <p:nvPr/>
        </p:nvSpPr>
        <p:spPr>
          <a:xfrm>
            <a:off x="4800600" y="3009900"/>
            <a:ext cx="30619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Not ideal for relationship-building</a:t>
            </a:r>
            <a:endParaRPr lang="en-US" sz="1200" dirty="0"/>
          </a:p>
        </p:txBody>
      </p:sp>
      <p:sp>
        <p:nvSpPr>
          <p:cNvPr id="30" name="Text 8"/>
          <p:cNvSpPr/>
          <p:nvPr/>
        </p:nvSpPr>
        <p:spPr>
          <a:xfrm>
            <a:off x="4800600" y="3352800"/>
            <a:ext cx="280713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Avoid for original idea creation</a:t>
            </a:r>
            <a:endParaRPr lang="en-US" sz="1200" dirty="0"/>
          </a:p>
        </p:txBody>
      </p:sp>
      <p:sp>
        <p:nvSpPr>
          <p:cNvPr id="31" name="Text 9"/>
          <p:cNvSpPr/>
          <p:nvPr/>
        </p:nvSpPr>
        <p:spPr>
          <a:xfrm>
            <a:off x="8639175" y="1962150"/>
            <a:ext cx="1953816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Action Steps</a:t>
            </a:r>
            <a:endParaRPr lang="en-US" sz="1800" dirty="0"/>
          </a:p>
        </p:txBody>
      </p:sp>
      <p:sp>
        <p:nvSpPr>
          <p:cNvPr id="32" name="Text 10"/>
          <p:cNvSpPr/>
          <p:nvPr/>
        </p:nvSpPr>
        <p:spPr>
          <a:xfrm>
            <a:off x="8515350" y="2438400"/>
            <a:ext cx="283356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Evaluate tasks using AI criteria</a:t>
            </a:r>
            <a:endParaRPr lang="en-US" sz="1200" dirty="0"/>
          </a:p>
        </p:txBody>
      </p:sp>
      <p:sp>
        <p:nvSpPr>
          <p:cNvPr id="33" name="Text 11"/>
          <p:cNvSpPr/>
          <p:nvPr/>
        </p:nvSpPr>
        <p:spPr>
          <a:xfrm>
            <a:off x="8515350" y="2781300"/>
            <a:ext cx="235779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Start with clear use cases</a:t>
            </a:r>
            <a:endParaRPr lang="en-US" sz="1200" dirty="0"/>
          </a:p>
        </p:txBody>
      </p:sp>
      <p:sp>
        <p:nvSpPr>
          <p:cNvPr id="34" name="Text 12"/>
          <p:cNvSpPr/>
          <p:nvPr/>
        </p:nvSpPr>
        <p:spPr>
          <a:xfrm>
            <a:off x="8515350" y="3124200"/>
            <a:ext cx="324272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Partner with AI to focus on strategy</a:t>
            </a:r>
            <a:endParaRPr lang="en-US" sz="1200" dirty="0"/>
          </a:p>
        </p:txBody>
      </p:sp>
      <p:sp>
        <p:nvSpPr>
          <p:cNvPr id="35" name="Text 13"/>
          <p:cNvSpPr/>
          <p:nvPr/>
        </p:nvSpPr>
        <p:spPr>
          <a:xfrm>
            <a:off x="-304800" y="4267200"/>
            <a:ext cx="12801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"AI reduces busywork, letting entrepreneurs focus on strategy and growth"</a:t>
            </a:r>
            <a:endParaRPr lang="en-US" sz="1500" dirty="0"/>
          </a:p>
        </p:txBody>
      </p:sp>
      <p:sp>
        <p:nvSpPr>
          <p:cNvPr id="36" name="Text 14"/>
          <p:cNvSpPr/>
          <p:nvPr/>
        </p:nvSpPr>
        <p:spPr>
          <a:xfrm>
            <a:off x="11384607" y="6477000"/>
            <a:ext cx="23270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</a:t>
            </a:r>
            <a:endParaRPr lang="en-US" sz="1200" dirty="0"/>
          </a:p>
        </p:txBody>
      </p:sp>
      <p:sp>
        <p:nvSpPr>
          <p:cNvPr id="37" name="Text 15"/>
          <p:cNvSpPr/>
          <p:nvPr/>
        </p:nvSpPr>
        <p:spPr>
          <a:xfrm>
            <a:off x="11654730" y="6515100"/>
            <a:ext cx="46256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/</a:t>
            </a:r>
            <a:endParaRPr lang="en-US" sz="900" dirty="0"/>
          </a:p>
        </p:txBody>
      </p:sp>
      <p:sp>
        <p:nvSpPr>
          <p:cNvPr id="38" name="Text 16"/>
          <p:cNvSpPr/>
          <p:nvPr/>
        </p:nvSpPr>
        <p:spPr>
          <a:xfrm>
            <a:off x="11769477" y="6477000"/>
            <a:ext cx="23270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09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09600"/>
            <a:ext cx="12192000" cy="76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447800"/>
            <a:ext cx="12192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514600"/>
            <a:ext cx="5334000" cy="12573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2743200"/>
            <a:ext cx="342900" cy="342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8400" y="2514600"/>
            <a:ext cx="5334000" cy="12573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0" y="2743200"/>
            <a:ext cx="342900" cy="342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4076700"/>
            <a:ext cx="5334000" cy="12573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200" y="4305300"/>
            <a:ext cx="428625" cy="3429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0" y="4076700"/>
            <a:ext cx="5334000" cy="12573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0" y="4305300"/>
            <a:ext cx="428625" cy="342900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609600" y="914400"/>
            <a:ext cx="1316736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Module Learning Goals</a:t>
            </a:r>
            <a:endParaRPr lang="en-US" sz="3600" dirty="0"/>
          </a:p>
        </p:txBody>
      </p:sp>
      <p:sp>
        <p:nvSpPr>
          <p:cNvPr id="15" name="Text 1"/>
          <p:cNvSpPr/>
          <p:nvPr/>
        </p:nvSpPr>
        <p:spPr>
          <a:xfrm>
            <a:off x="609600" y="1790700"/>
            <a:ext cx="131673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Equip learners to recognize and leverage AI in entrepreneurial contexts</a:t>
            </a:r>
            <a:endParaRPr lang="en-US" sz="1500" dirty="0"/>
          </a:p>
        </p:txBody>
      </p:sp>
      <p:sp>
        <p:nvSpPr>
          <p:cNvPr id="16" name="Text 2"/>
          <p:cNvSpPr/>
          <p:nvPr/>
        </p:nvSpPr>
        <p:spPr>
          <a:xfrm>
            <a:off x="1371600" y="2743200"/>
            <a:ext cx="52120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Where AI Appears in Workflows</a:t>
            </a:r>
            <a:endParaRPr lang="en-US" sz="1500" dirty="0"/>
          </a:p>
        </p:txBody>
      </p:sp>
      <p:sp>
        <p:nvSpPr>
          <p:cNvPr id="17" name="Text 3"/>
          <p:cNvSpPr/>
          <p:nvPr/>
        </p:nvSpPr>
        <p:spPr>
          <a:xfrm>
            <a:off x="1371600" y="3086100"/>
            <a:ext cx="4343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Identify existing AI applications in entrepreneurial processes and workflows</a:t>
            </a:r>
            <a:endParaRPr lang="en-US" sz="1200" dirty="0"/>
          </a:p>
        </p:txBody>
      </p:sp>
      <p:sp>
        <p:nvSpPr>
          <p:cNvPr id="18" name="Text 4"/>
          <p:cNvSpPr/>
          <p:nvPr/>
        </p:nvSpPr>
        <p:spPr>
          <a:xfrm>
            <a:off x="7010400" y="2743200"/>
            <a:ext cx="52120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Tools &amp; Platforms</a:t>
            </a:r>
            <a:endParaRPr lang="en-US" sz="1500" dirty="0"/>
          </a:p>
        </p:txBody>
      </p:sp>
      <p:sp>
        <p:nvSpPr>
          <p:cNvPr id="19" name="Text 5"/>
          <p:cNvSpPr/>
          <p:nvPr/>
        </p:nvSpPr>
        <p:spPr>
          <a:xfrm>
            <a:off x="7010400" y="3086100"/>
            <a:ext cx="4343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Recognize which AI tools and platforms enable entrepreneurial applications</a:t>
            </a:r>
            <a:endParaRPr lang="en-US" sz="1200" dirty="0"/>
          </a:p>
        </p:txBody>
      </p:sp>
      <p:sp>
        <p:nvSpPr>
          <p:cNvPr id="20" name="Text 6"/>
          <p:cNvSpPr/>
          <p:nvPr/>
        </p:nvSpPr>
        <p:spPr>
          <a:xfrm>
            <a:off x="1457325" y="4305300"/>
            <a:ext cx="425767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Capabilities</a:t>
            </a:r>
            <a:endParaRPr lang="en-US" sz="1500" dirty="0"/>
          </a:p>
        </p:txBody>
      </p:sp>
      <p:sp>
        <p:nvSpPr>
          <p:cNvPr id="21" name="Text 7"/>
          <p:cNvSpPr/>
          <p:nvPr/>
        </p:nvSpPr>
        <p:spPr>
          <a:xfrm>
            <a:off x="1457325" y="4648200"/>
            <a:ext cx="425767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Understand what tasks AI can automate, augment, or accelerate</a:t>
            </a:r>
            <a:endParaRPr lang="en-US" sz="1200" dirty="0"/>
          </a:p>
        </p:txBody>
      </p:sp>
      <p:sp>
        <p:nvSpPr>
          <p:cNvPr id="22" name="Text 8"/>
          <p:cNvSpPr/>
          <p:nvPr/>
        </p:nvSpPr>
        <p:spPr>
          <a:xfrm>
            <a:off x="7096125" y="4305300"/>
            <a:ext cx="51092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Human-AI Partnership</a:t>
            </a:r>
            <a:endParaRPr lang="en-US" sz="1500" dirty="0"/>
          </a:p>
        </p:txBody>
      </p:sp>
      <p:sp>
        <p:nvSpPr>
          <p:cNvPr id="23" name="Text 9"/>
          <p:cNvSpPr/>
          <p:nvPr/>
        </p:nvSpPr>
        <p:spPr>
          <a:xfrm>
            <a:off x="7096125" y="4648200"/>
            <a:ext cx="425767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Learn how entrepreneurs can partner with AI to improve business outcomes</a:t>
            </a:r>
            <a:endParaRPr lang="en-US" sz="1200" dirty="0"/>
          </a:p>
        </p:txBody>
      </p:sp>
      <p:sp>
        <p:nvSpPr>
          <p:cNvPr id="24" name="Text 10"/>
          <p:cNvSpPr/>
          <p:nvPr/>
        </p:nvSpPr>
        <p:spPr>
          <a:xfrm>
            <a:off x="11481495" y="6477000"/>
            <a:ext cx="11644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</a:t>
            </a:r>
            <a:endParaRPr lang="en-US" sz="1200" dirty="0"/>
          </a:p>
        </p:txBody>
      </p:sp>
      <p:sp>
        <p:nvSpPr>
          <p:cNvPr id="25" name="Text 11"/>
          <p:cNvSpPr/>
          <p:nvPr/>
        </p:nvSpPr>
        <p:spPr>
          <a:xfrm>
            <a:off x="11654730" y="6515100"/>
            <a:ext cx="46256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/</a:t>
            </a:r>
            <a:endParaRPr lang="en-US" sz="900" dirty="0"/>
          </a:p>
        </p:txBody>
      </p:sp>
      <p:sp>
        <p:nvSpPr>
          <p:cNvPr id="26" name="Text 12"/>
          <p:cNvSpPr/>
          <p:nvPr/>
        </p:nvSpPr>
        <p:spPr>
          <a:xfrm>
            <a:off x="11769477" y="6477000"/>
            <a:ext cx="23270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09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09600"/>
            <a:ext cx="12192000" cy="76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371600"/>
            <a:ext cx="12192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400300"/>
            <a:ext cx="5181600" cy="762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2581275"/>
            <a:ext cx="228600" cy="228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3314700"/>
            <a:ext cx="5181600" cy="762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0" y="3495675"/>
            <a:ext cx="200025" cy="228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4229100"/>
            <a:ext cx="5181600" cy="762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000" y="4410075"/>
            <a:ext cx="171450" cy="228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800" y="1638300"/>
            <a:ext cx="5181600" cy="18859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29600" y="1866900"/>
            <a:ext cx="571500" cy="4572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53500" y="1876425"/>
            <a:ext cx="247650" cy="2857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53550" y="1866900"/>
            <a:ext cx="400050" cy="4572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00800" y="3752850"/>
            <a:ext cx="5181600" cy="16002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91300" y="4362450"/>
            <a:ext cx="1143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91300" y="4667250"/>
            <a:ext cx="1905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91300" y="4972050"/>
            <a:ext cx="152400" cy="1524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609600" y="914400"/>
            <a:ext cx="1316736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The Big Picture - Why AI Matters for Entrepreneurs</a:t>
            </a:r>
            <a:endParaRPr lang="en-US" sz="2700" dirty="0"/>
          </a:p>
        </p:txBody>
      </p:sp>
      <p:sp>
        <p:nvSpPr>
          <p:cNvPr id="21" name="Text 1"/>
          <p:cNvSpPr/>
          <p:nvPr/>
        </p:nvSpPr>
        <p:spPr>
          <a:xfrm>
            <a:off x="609600" y="1638300"/>
            <a:ext cx="5181600" cy="609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Entrepreneurial Work Types AI Enhances</a:t>
            </a:r>
            <a:endParaRPr lang="en-US" sz="1800" dirty="0"/>
          </a:p>
        </p:txBody>
      </p:sp>
      <p:sp>
        <p:nvSpPr>
          <p:cNvPr id="22" name="Text 2"/>
          <p:cNvSpPr/>
          <p:nvPr/>
        </p:nvSpPr>
        <p:spPr>
          <a:xfrm>
            <a:off x="1143000" y="2552700"/>
            <a:ext cx="375418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Repetition</a:t>
            </a:r>
            <a:endParaRPr lang="en-US" sz="1200" dirty="0"/>
          </a:p>
        </p:txBody>
      </p:sp>
      <p:sp>
        <p:nvSpPr>
          <p:cNvPr id="23" name="Text 3"/>
          <p:cNvSpPr/>
          <p:nvPr/>
        </p:nvSpPr>
        <p:spPr>
          <a:xfrm>
            <a:off x="1143000" y="2781300"/>
            <a:ext cx="450502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Customer emails, social media posting, reporting</a:t>
            </a:r>
            <a:endParaRPr lang="en-US" sz="1200" dirty="0"/>
          </a:p>
        </p:txBody>
      </p:sp>
      <p:sp>
        <p:nvSpPr>
          <p:cNvPr id="24" name="Text 4"/>
          <p:cNvSpPr/>
          <p:nvPr/>
        </p:nvSpPr>
        <p:spPr>
          <a:xfrm>
            <a:off x="1114425" y="3467100"/>
            <a:ext cx="396076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 Volumes</a:t>
            </a:r>
            <a:endParaRPr lang="en-US" sz="1200" dirty="0"/>
          </a:p>
        </p:txBody>
      </p:sp>
      <p:sp>
        <p:nvSpPr>
          <p:cNvPr id="25" name="Text 5"/>
          <p:cNvSpPr/>
          <p:nvPr/>
        </p:nvSpPr>
        <p:spPr>
          <a:xfrm>
            <a:off x="1114425" y="3695700"/>
            <a:ext cx="475291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Market research, competitor analysis, financial data</a:t>
            </a:r>
            <a:endParaRPr lang="en-US" sz="1200" dirty="0"/>
          </a:p>
        </p:txBody>
      </p:sp>
      <p:sp>
        <p:nvSpPr>
          <p:cNvPr id="26" name="Text 6"/>
          <p:cNvSpPr/>
          <p:nvPr/>
        </p:nvSpPr>
        <p:spPr>
          <a:xfrm>
            <a:off x="1085850" y="4381500"/>
            <a:ext cx="296090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Rules-based Tasks</a:t>
            </a:r>
            <a:endParaRPr lang="en-US" sz="1200" dirty="0"/>
          </a:p>
        </p:txBody>
      </p:sp>
      <p:sp>
        <p:nvSpPr>
          <p:cNvPr id="27" name="Text 7"/>
          <p:cNvSpPr/>
          <p:nvPr/>
        </p:nvSpPr>
        <p:spPr>
          <a:xfrm>
            <a:off x="1085850" y="4610100"/>
            <a:ext cx="296090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Invoicing, contracts, compliance</a:t>
            </a:r>
            <a:endParaRPr lang="en-US" sz="1200" dirty="0"/>
          </a:p>
        </p:txBody>
      </p:sp>
      <p:sp>
        <p:nvSpPr>
          <p:cNvPr id="28" name="Text 8"/>
          <p:cNvSpPr/>
          <p:nvPr/>
        </p:nvSpPr>
        <p:spPr>
          <a:xfrm>
            <a:off x="6156960" y="2495550"/>
            <a:ext cx="56692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Augments, Doesn't Replace</a:t>
            </a:r>
            <a:endParaRPr lang="en-US" sz="1500" dirty="0"/>
          </a:p>
        </p:txBody>
      </p:sp>
      <p:sp>
        <p:nvSpPr>
          <p:cNvPr id="29" name="Text 9"/>
          <p:cNvSpPr/>
          <p:nvPr/>
        </p:nvSpPr>
        <p:spPr>
          <a:xfrm>
            <a:off x="6629400" y="2838450"/>
            <a:ext cx="4724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shifts entrepreneurs from operational roles to strategic thinkers and innovators</a:t>
            </a:r>
            <a:endParaRPr lang="en-US" sz="1200" dirty="0"/>
          </a:p>
        </p:txBody>
      </p:sp>
      <p:sp>
        <p:nvSpPr>
          <p:cNvPr id="30" name="Text 10"/>
          <p:cNvSpPr/>
          <p:nvPr/>
        </p:nvSpPr>
        <p:spPr>
          <a:xfrm>
            <a:off x="6591300" y="3943350"/>
            <a:ext cx="57607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The New Entrepreneurial Focus</a:t>
            </a:r>
            <a:endParaRPr lang="en-US" sz="1500" dirty="0"/>
          </a:p>
        </p:txBody>
      </p:sp>
      <p:sp>
        <p:nvSpPr>
          <p:cNvPr id="31" name="Text 11"/>
          <p:cNvSpPr/>
          <p:nvPr/>
        </p:nvSpPr>
        <p:spPr>
          <a:xfrm>
            <a:off x="6819900" y="4324350"/>
            <a:ext cx="238369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Strategic decision-making</a:t>
            </a:r>
            <a:endParaRPr lang="en-US" sz="1200" dirty="0"/>
          </a:p>
        </p:txBody>
      </p:sp>
      <p:sp>
        <p:nvSpPr>
          <p:cNvPr id="32" name="Text 12"/>
          <p:cNvSpPr/>
          <p:nvPr/>
        </p:nvSpPr>
        <p:spPr>
          <a:xfrm>
            <a:off x="6896100" y="4629150"/>
            <a:ext cx="318664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Negotiation &amp; relationship building</a:t>
            </a:r>
            <a:endParaRPr lang="en-US" sz="1200" dirty="0"/>
          </a:p>
        </p:txBody>
      </p:sp>
      <p:sp>
        <p:nvSpPr>
          <p:cNvPr id="33" name="Text 13"/>
          <p:cNvSpPr/>
          <p:nvPr/>
        </p:nvSpPr>
        <p:spPr>
          <a:xfrm>
            <a:off x="6858000" y="4933950"/>
            <a:ext cx="229653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Creative problem-solving</a:t>
            </a:r>
            <a:endParaRPr lang="en-US" sz="1200" dirty="0"/>
          </a:p>
        </p:txBody>
      </p:sp>
      <p:sp>
        <p:nvSpPr>
          <p:cNvPr id="34" name="Text 14"/>
          <p:cNvSpPr/>
          <p:nvPr/>
        </p:nvSpPr>
        <p:spPr>
          <a:xfrm>
            <a:off x="11481495" y="6477000"/>
            <a:ext cx="11644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</a:t>
            </a:r>
            <a:endParaRPr lang="en-US" sz="1200" dirty="0"/>
          </a:p>
        </p:txBody>
      </p:sp>
      <p:sp>
        <p:nvSpPr>
          <p:cNvPr id="35" name="Text 15"/>
          <p:cNvSpPr/>
          <p:nvPr/>
        </p:nvSpPr>
        <p:spPr>
          <a:xfrm>
            <a:off x="11654730" y="6515100"/>
            <a:ext cx="46256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/</a:t>
            </a:r>
            <a:endParaRPr lang="en-US" sz="900" dirty="0"/>
          </a:p>
        </p:txBody>
      </p:sp>
      <p:sp>
        <p:nvSpPr>
          <p:cNvPr id="36" name="Text 16"/>
          <p:cNvSpPr/>
          <p:nvPr/>
        </p:nvSpPr>
        <p:spPr>
          <a:xfrm>
            <a:off x="11769477" y="6477000"/>
            <a:ext cx="23270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09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09600"/>
            <a:ext cx="12192000" cy="76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447800"/>
            <a:ext cx="12192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362200"/>
            <a:ext cx="5486400" cy="4000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2590800"/>
            <a:ext cx="361950" cy="342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32004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35814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200" y="3962400"/>
            <a:ext cx="1905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" y="4343400"/>
            <a:ext cx="17145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200" y="472440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0" y="1714500"/>
            <a:ext cx="19050" cy="41910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96000" y="2362200"/>
            <a:ext cx="5486400" cy="4000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00800" y="2590800"/>
            <a:ext cx="247650" cy="3429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00800" y="320040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00800" y="3581400"/>
            <a:ext cx="1905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00800" y="3962400"/>
            <a:ext cx="1143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00800" y="4343400"/>
            <a:ext cx="1905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00800" y="4724400"/>
            <a:ext cx="152400" cy="15240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609600" y="914400"/>
            <a:ext cx="1316736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vs Human Roles in Business</a:t>
            </a:r>
            <a:endParaRPr lang="en-US" sz="3600" dirty="0"/>
          </a:p>
        </p:txBody>
      </p:sp>
      <p:sp>
        <p:nvSpPr>
          <p:cNvPr id="22" name="Text 1"/>
          <p:cNvSpPr/>
          <p:nvPr/>
        </p:nvSpPr>
        <p:spPr>
          <a:xfrm>
            <a:off x="609600" y="1714500"/>
            <a:ext cx="131673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What tasks AI automates versus strategic activities that remain uniquely human</a:t>
            </a:r>
            <a:endParaRPr lang="en-US" sz="1500" dirty="0"/>
          </a:p>
        </p:txBody>
      </p:sp>
      <p:sp>
        <p:nvSpPr>
          <p:cNvPr id="23" name="Text 2"/>
          <p:cNvSpPr/>
          <p:nvPr/>
        </p:nvSpPr>
        <p:spPr>
          <a:xfrm>
            <a:off x="1352550" y="2609850"/>
            <a:ext cx="2088475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Automates</a:t>
            </a:r>
            <a:endParaRPr lang="en-US" sz="1800" dirty="0"/>
          </a:p>
        </p:txBody>
      </p:sp>
      <p:sp>
        <p:nvSpPr>
          <p:cNvPr id="24" name="Text 3"/>
          <p:cNvSpPr/>
          <p:nvPr/>
        </p:nvSpPr>
        <p:spPr>
          <a:xfrm>
            <a:off x="1104900" y="3162300"/>
            <a:ext cx="403068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Market research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and competitive analysis</a:t>
            </a:r>
            <a:endParaRPr lang="en-US" sz="1200" dirty="0"/>
          </a:p>
        </p:txBody>
      </p:sp>
      <p:sp>
        <p:nvSpPr>
          <p:cNvPr id="25" name="Text 4"/>
          <p:cNvSpPr/>
          <p:nvPr/>
        </p:nvSpPr>
        <p:spPr>
          <a:xfrm>
            <a:off x="1104900" y="3543300"/>
            <a:ext cx="376136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Drafting emails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proposals, and reports</a:t>
            </a:r>
            <a:endParaRPr lang="en-US" sz="1200" dirty="0"/>
          </a:p>
        </p:txBody>
      </p:sp>
      <p:sp>
        <p:nvSpPr>
          <p:cNvPr id="26" name="Text 5"/>
          <p:cNvSpPr/>
          <p:nvPr/>
        </p:nvSpPr>
        <p:spPr>
          <a:xfrm>
            <a:off x="1143000" y="3924300"/>
            <a:ext cx="405586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Customer segmentation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and lead scoring</a:t>
            </a:r>
            <a:endParaRPr lang="en-US" sz="1200" dirty="0"/>
          </a:p>
        </p:txBody>
      </p:sp>
      <p:sp>
        <p:nvSpPr>
          <p:cNvPr id="27" name="Text 6"/>
          <p:cNvSpPr/>
          <p:nvPr/>
        </p:nvSpPr>
        <p:spPr>
          <a:xfrm>
            <a:off x="1123950" y="4305300"/>
            <a:ext cx="455146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Financial analysis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forecasting, and dashboards</a:t>
            </a:r>
            <a:endParaRPr lang="en-US" sz="1200" dirty="0"/>
          </a:p>
        </p:txBody>
      </p:sp>
      <p:sp>
        <p:nvSpPr>
          <p:cNvPr id="28" name="Text 7"/>
          <p:cNvSpPr/>
          <p:nvPr/>
        </p:nvSpPr>
        <p:spPr>
          <a:xfrm>
            <a:off x="1104900" y="4686300"/>
            <a:ext cx="417391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Marketing content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creation and A/B testing</a:t>
            </a:r>
            <a:endParaRPr lang="en-US" sz="1200" dirty="0"/>
          </a:p>
        </p:txBody>
      </p:sp>
      <p:sp>
        <p:nvSpPr>
          <p:cNvPr id="29" name="Text 8"/>
          <p:cNvSpPr/>
          <p:nvPr/>
        </p:nvSpPr>
        <p:spPr>
          <a:xfrm>
            <a:off x="6800850" y="2609850"/>
            <a:ext cx="2436376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Humans Handle</a:t>
            </a:r>
            <a:endParaRPr lang="en-US" sz="1800" dirty="0"/>
          </a:p>
        </p:txBody>
      </p:sp>
      <p:sp>
        <p:nvSpPr>
          <p:cNvPr id="30" name="Text 9"/>
          <p:cNvSpPr/>
          <p:nvPr/>
        </p:nvSpPr>
        <p:spPr>
          <a:xfrm>
            <a:off x="6667500" y="3162300"/>
            <a:ext cx="36918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Strategic decision-making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and vision</a:t>
            </a:r>
            <a:endParaRPr lang="en-US" sz="1200" dirty="0"/>
          </a:p>
        </p:txBody>
      </p:sp>
      <p:sp>
        <p:nvSpPr>
          <p:cNvPr id="31" name="Text 10"/>
          <p:cNvSpPr/>
          <p:nvPr/>
        </p:nvSpPr>
        <p:spPr>
          <a:xfrm>
            <a:off x="6705600" y="3543300"/>
            <a:ext cx="353919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Negotiation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and relationship building</a:t>
            </a:r>
            <a:endParaRPr lang="en-US" sz="1200" dirty="0"/>
          </a:p>
        </p:txBody>
      </p:sp>
      <p:sp>
        <p:nvSpPr>
          <p:cNvPr id="32" name="Text 11"/>
          <p:cNvSpPr/>
          <p:nvPr/>
        </p:nvSpPr>
        <p:spPr>
          <a:xfrm>
            <a:off x="6629400" y="3924300"/>
            <a:ext cx="402550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Creative problem-solving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and innovation</a:t>
            </a:r>
            <a:endParaRPr lang="en-US" sz="1200" dirty="0"/>
          </a:p>
        </p:txBody>
      </p:sp>
      <p:sp>
        <p:nvSpPr>
          <p:cNvPr id="33" name="Text 12"/>
          <p:cNvSpPr/>
          <p:nvPr/>
        </p:nvSpPr>
        <p:spPr>
          <a:xfrm>
            <a:off x="6705600" y="4305300"/>
            <a:ext cx="253763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Ethical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and legal judgment</a:t>
            </a:r>
            <a:endParaRPr lang="en-US" sz="1200" dirty="0"/>
          </a:p>
        </p:txBody>
      </p:sp>
      <p:sp>
        <p:nvSpPr>
          <p:cNvPr id="34" name="Text 13"/>
          <p:cNvSpPr/>
          <p:nvPr/>
        </p:nvSpPr>
        <p:spPr>
          <a:xfrm>
            <a:off x="6667500" y="4686300"/>
            <a:ext cx="354919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Vision, values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and brand positioning</a:t>
            </a:r>
            <a:endParaRPr lang="en-US" sz="1200" dirty="0"/>
          </a:p>
        </p:txBody>
      </p:sp>
      <p:sp>
        <p:nvSpPr>
          <p:cNvPr id="35" name="Text 14"/>
          <p:cNvSpPr/>
          <p:nvPr/>
        </p:nvSpPr>
        <p:spPr>
          <a:xfrm>
            <a:off x="-1219200" y="6019800"/>
            <a:ext cx="14630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</a:t>
            </a:r>
            <a:r>
              <a:rPr lang="en-US" sz="1200" b="1" i="1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augments entrepreneurs</a:t>
            </a:r>
            <a:r>
              <a:rPr lang="en-US" sz="1200" i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shifting them from operational roles to strategic thinkers and innovators</a:t>
            </a:r>
            <a:endParaRPr lang="en-US" sz="1200" dirty="0"/>
          </a:p>
        </p:txBody>
      </p:sp>
      <p:sp>
        <p:nvSpPr>
          <p:cNvPr id="36" name="Text 15"/>
          <p:cNvSpPr/>
          <p:nvPr/>
        </p:nvSpPr>
        <p:spPr>
          <a:xfrm>
            <a:off x="11481495" y="6477000"/>
            <a:ext cx="11644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</a:t>
            </a:r>
            <a:endParaRPr lang="en-US" sz="1200" dirty="0"/>
          </a:p>
        </p:txBody>
      </p:sp>
      <p:sp>
        <p:nvSpPr>
          <p:cNvPr id="37" name="Text 16"/>
          <p:cNvSpPr/>
          <p:nvPr/>
        </p:nvSpPr>
        <p:spPr>
          <a:xfrm>
            <a:off x="11654730" y="6515100"/>
            <a:ext cx="46256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/</a:t>
            </a:r>
            <a:endParaRPr lang="en-US" sz="900" dirty="0"/>
          </a:p>
        </p:txBody>
      </p:sp>
      <p:sp>
        <p:nvSpPr>
          <p:cNvPr id="38" name="Text 17"/>
          <p:cNvSpPr/>
          <p:nvPr/>
        </p:nvSpPr>
        <p:spPr>
          <a:xfrm>
            <a:off x="11769477" y="6477000"/>
            <a:ext cx="23270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09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09600"/>
            <a:ext cx="12192000" cy="76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447800"/>
            <a:ext cx="12192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286000"/>
            <a:ext cx="5334000" cy="1981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2476500"/>
            <a:ext cx="285750" cy="342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1100" y="29718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1100" y="3276600"/>
            <a:ext cx="13335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1100" y="3581400"/>
            <a:ext cx="1143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81100" y="388620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48400" y="2286000"/>
            <a:ext cx="5334000" cy="19812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900" y="2476500"/>
            <a:ext cx="219075" cy="3429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19900" y="297180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19900" y="3314700"/>
            <a:ext cx="1905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19900" y="365760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9600" y="4495800"/>
            <a:ext cx="5334000" cy="22479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0100" y="4686300"/>
            <a:ext cx="285750" cy="3429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28700" y="5143500"/>
            <a:ext cx="2305050" cy="6477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448050" y="5143500"/>
            <a:ext cx="2305050" cy="6477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28700" y="5905500"/>
            <a:ext cx="2305050" cy="6477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448050" y="5905500"/>
            <a:ext cx="2305050" cy="6477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48400" y="4495800"/>
            <a:ext cx="5334000" cy="22479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38900" y="4686300"/>
            <a:ext cx="361950" cy="3429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67500" y="5143500"/>
            <a:ext cx="381000" cy="3810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00850" y="5257800"/>
            <a:ext cx="11430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667500" y="5715000"/>
            <a:ext cx="381000" cy="3810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91325" y="5829300"/>
            <a:ext cx="133350" cy="152400"/>
          </a:xfrm>
          <a:prstGeom prst="rect">
            <a:avLst/>
          </a:prstGeom>
        </p:spPr>
      </p:pic>
      <p:sp>
        <p:nvSpPr>
          <p:cNvPr id="29" name="Text 0"/>
          <p:cNvSpPr/>
          <p:nvPr/>
        </p:nvSpPr>
        <p:spPr>
          <a:xfrm>
            <a:off x="609600" y="914400"/>
            <a:ext cx="1316736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Market Research &amp; Competitive Analysis</a:t>
            </a:r>
            <a:endParaRPr lang="en-US" sz="3600" dirty="0"/>
          </a:p>
        </p:txBody>
      </p:sp>
      <p:sp>
        <p:nvSpPr>
          <p:cNvPr id="30" name="Text 1"/>
          <p:cNvSpPr/>
          <p:nvPr/>
        </p:nvSpPr>
        <p:spPr>
          <a:xfrm>
            <a:off x="609600" y="1714500"/>
            <a:ext cx="131673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processes large datasets to deliver actionable market insights</a:t>
            </a:r>
            <a:endParaRPr lang="en-US" sz="1500" dirty="0"/>
          </a:p>
        </p:txBody>
      </p:sp>
      <p:sp>
        <p:nvSpPr>
          <p:cNvPr id="31" name="Text 2"/>
          <p:cNvSpPr/>
          <p:nvPr/>
        </p:nvSpPr>
        <p:spPr>
          <a:xfrm>
            <a:off x="1200150" y="2514600"/>
            <a:ext cx="173753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What AI Does</a:t>
            </a:r>
            <a:endParaRPr lang="en-US" sz="1500" dirty="0"/>
          </a:p>
        </p:txBody>
      </p:sp>
      <p:sp>
        <p:nvSpPr>
          <p:cNvPr id="32" name="Text 3"/>
          <p:cNvSpPr/>
          <p:nvPr/>
        </p:nvSpPr>
        <p:spPr>
          <a:xfrm>
            <a:off x="1409700" y="2933700"/>
            <a:ext cx="319754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Analyzes industry trends and news</a:t>
            </a:r>
            <a:endParaRPr lang="en-US" sz="1200" dirty="0"/>
          </a:p>
        </p:txBody>
      </p:sp>
      <p:sp>
        <p:nvSpPr>
          <p:cNvPr id="33" name="Text 4"/>
          <p:cNvSpPr/>
          <p:nvPr/>
        </p:nvSpPr>
        <p:spPr>
          <a:xfrm>
            <a:off x="1390650" y="3238500"/>
            <a:ext cx="23647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Tracks competitor activity</a:t>
            </a:r>
            <a:endParaRPr lang="en-US" sz="1200" dirty="0"/>
          </a:p>
        </p:txBody>
      </p:sp>
      <p:sp>
        <p:nvSpPr>
          <p:cNvPr id="34" name="Text 5"/>
          <p:cNvSpPr/>
          <p:nvPr/>
        </p:nvSpPr>
        <p:spPr>
          <a:xfrm>
            <a:off x="1371600" y="3543300"/>
            <a:ext cx="269140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Summarizes research reports</a:t>
            </a:r>
            <a:endParaRPr lang="en-US" sz="1200" dirty="0"/>
          </a:p>
        </p:txBody>
      </p:sp>
      <p:sp>
        <p:nvSpPr>
          <p:cNvPr id="35" name="Text 6"/>
          <p:cNvSpPr/>
          <p:nvPr/>
        </p:nvSpPr>
        <p:spPr>
          <a:xfrm>
            <a:off x="1409700" y="3848100"/>
            <a:ext cx="291929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Generates market gap analyses</a:t>
            </a:r>
            <a:endParaRPr lang="en-US" sz="1200" dirty="0"/>
          </a:p>
        </p:txBody>
      </p:sp>
      <p:sp>
        <p:nvSpPr>
          <p:cNvPr id="36" name="Text 7"/>
          <p:cNvSpPr/>
          <p:nvPr/>
        </p:nvSpPr>
        <p:spPr>
          <a:xfrm>
            <a:off x="6772275" y="2514600"/>
            <a:ext cx="13055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 Cases</a:t>
            </a:r>
            <a:endParaRPr lang="en-US" sz="1500" dirty="0"/>
          </a:p>
        </p:txBody>
      </p:sp>
      <p:sp>
        <p:nvSpPr>
          <p:cNvPr id="37" name="Text 8"/>
          <p:cNvSpPr/>
          <p:nvPr/>
        </p:nvSpPr>
        <p:spPr>
          <a:xfrm>
            <a:off x="7048500" y="2933700"/>
            <a:ext cx="340256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Quickly identify market opportunities</a:t>
            </a:r>
            <a:endParaRPr lang="en-US" sz="1200" dirty="0"/>
          </a:p>
        </p:txBody>
      </p:sp>
      <p:sp>
        <p:nvSpPr>
          <p:cNvPr id="38" name="Text 9"/>
          <p:cNvSpPr/>
          <p:nvPr/>
        </p:nvSpPr>
        <p:spPr>
          <a:xfrm>
            <a:off x="7086600" y="3276600"/>
            <a:ext cx="363438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Compare competitor offerings &amp; pricing</a:t>
            </a:r>
            <a:endParaRPr lang="en-US" sz="1200" dirty="0"/>
          </a:p>
        </p:txBody>
      </p:sp>
      <p:sp>
        <p:nvSpPr>
          <p:cNvPr id="39" name="Text 10"/>
          <p:cNvSpPr/>
          <p:nvPr/>
        </p:nvSpPr>
        <p:spPr>
          <a:xfrm>
            <a:off x="7048500" y="3619500"/>
            <a:ext cx="352079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Track emerging trends or technologies</a:t>
            </a:r>
            <a:endParaRPr lang="en-US" sz="1200" dirty="0"/>
          </a:p>
        </p:txBody>
      </p:sp>
      <p:sp>
        <p:nvSpPr>
          <p:cNvPr id="40" name="Text 11"/>
          <p:cNvSpPr/>
          <p:nvPr/>
        </p:nvSpPr>
        <p:spPr>
          <a:xfrm>
            <a:off x="1200150" y="4724400"/>
            <a:ext cx="129748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Real Tools</a:t>
            </a:r>
            <a:endParaRPr lang="en-US" sz="1500" dirty="0"/>
          </a:p>
        </p:txBody>
      </p:sp>
      <p:sp>
        <p:nvSpPr>
          <p:cNvPr id="41" name="Text 12"/>
          <p:cNvSpPr/>
          <p:nvPr/>
        </p:nvSpPr>
        <p:spPr>
          <a:xfrm>
            <a:off x="1143000" y="5257800"/>
            <a:ext cx="20764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Crayon</a:t>
            </a:r>
            <a:endParaRPr lang="en-US" sz="1200" dirty="0"/>
          </a:p>
        </p:txBody>
      </p:sp>
      <p:sp>
        <p:nvSpPr>
          <p:cNvPr id="42" name="Text 13"/>
          <p:cNvSpPr/>
          <p:nvPr/>
        </p:nvSpPr>
        <p:spPr>
          <a:xfrm>
            <a:off x="1143000" y="5486400"/>
            <a:ext cx="24917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AI-powered market research</a:t>
            </a:r>
            <a:endParaRPr lang="en-US" sz="1050" dirty="0"/>
          </a:p>
        </p:txBody>
      </p:sp>
      <p:sp>
        <p:nvSpPr>
          <p:cNvPr id="43" name="Text 14"/>
          <p:cNvSpPr/>
          <p:nvPr/>
        </p:nvSpPr>
        <p:spPr>
          <a:xfrm>
            <a:off x="3562350" y="5257800"/>
            <a:ext cx="20764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GrowthBar</a:t>
            </a:r>
            <a:endParaRPr lang="en-US" sz="1200" dirty="0"/>
          </a:p>
        </p:txBody>
      </p:sp>
      <p:sp>
        <p:nvSpPr>
          <p:cNvPr id="44" name="Text 15"/>
          <p:cNvSpPr/>
          <p:nvPr/>
        </p:nvSpPr>
        <p:spPr>
          <a:xfrm>
            <a:off x="3562350" y="5486400"/>
            <a:ext cx="24917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Competitor analysis tool</a:t>
            </a:r>
            <a:endParaRPr lang="en-US" sz="1050" dirty="0"/>
          </a:p>
        </p:txBody>
      </p:sp>
      <p:sp>
        <p:nvSpPr>
          <p:cNvPr id="45" name="Text 16"/>
          <p:cNvSpPr/>
          <p:nvPr/>
        </p:nvSpPr>
        <p:spPr>
          <a:xfrm>
            <a:off x="1143000" y="6019800"/>
            <a:ext cx="20764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Elicit</a:t>
            </a:r>
            <a:endParaRPr lang="en-US" sz="1200" dirty="0"/>
          </a:p>
        </p:txBody>
      </p:sp>
      <p:sp>
        <p:nvSpPr>
          <p:cNvPr id="46" name="Text 17"/>
          <p:cNvSpPr/>
          <p:nvPr/>
        </p:nvSpPr>
        <p:spPr>
          <a:xfrm>
            <a:off x="1143000" y="6248400"/>
            <a:ext cx="24917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Research assistant</a:t>
            </a:r>
            <a:endParaRPr lang="en-US" sz="1050" dirty="0"/>
          </a:p>
        </p:txBody>
      </p:sp>
      <p:sp>
        <p:nvSpPr>
          <p:cNvPr id="47" name="Text 18"/>
          <p:cNvSpPr/>
          <p:nvPr/>
        </p:nvSpPr>
        <p:spPr>
          <a:xfrm>
            <a:off x="3562350" y="6019800"/>
            <a:ext cx="20764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ChatGPT</a:t>
            </a:r>
            <a:endParaRPr lang="en-US" sz="1200" dirty="0"/>
          </a:p>
        </p:txBody>
      </p:sp>
      <p:sp>
        <p:nvSpPr>
          <p:cNvPr id="48" name="Text 19"/>
          <p:cNvSpPr/>
          <p:nvPr/>
        </p:nvSpPr>
        <p:spPr>
          <a:xfrm>
            <a:off x="3562350" y="6248400"/>
            <a:ext cx="24917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General purpose AI assistant</a:t>
            </a:r>
            <a:endParaRPr lang="en-US" sz="1050" dirty="0"/>
          </a:p>
        </p:txBody>
      </p:sp>
      <p:sp>
        <p:nvSpPr>
          <p:cNvPr id="49" name="Text 20"/>
          <p:cNvSpPr/>
          <p:nvPr/>
        </p:nvSpPr>
        <p:spPr>
          <a:xfrm>
            <a:off x="6915150" y="4724400"/>
            <a:ext cx="24256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Platform Examples</a:t>
            </a:r>
            <a:endParaRPr lang="en-US" sz="1500" dirty="0"/>
          </a:p>
        </p:txBody>
      </p:sp>
      <p:sp>
        <p:nvSpPr>
          <p:cNvPr id="50" name="Text 21"/>
          <p:cNvSpPr/>
          <p:nvPr/>
        </p:nvSpPr>
        <p:spPr>
          <a:xfrm>
            <a:off x="7162800" y="5143500"/>
            <a:ext cx="31546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Google Trends + AI summaries</a:t>
            </a:r>
            <a:endParaRPr lang="en-US" sz="1200" dirty="0"/>
          </a:p>
        </p:txBody>
      </p:sp>
      <p:sp>
        <p:nvSpPr>
          <p:cNvPr id="51" name="Text 22"/>
          <p:cNvSpPr/>
          <p:nvPr/>
        </p:nvSpPr>
        <p:spPr>
          <a:xfrm>
            <a:off x="7162800" y="5372100"/>
            <a:ext cx="31546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Automated trend identification</a:t>
            </a:r>
            <a:endParaRPr lang="en-US" sz="1050" dirty="0"/>
          </a:p>
        </p:txBody>
      </p:sp>
      <p:sp>
        <p:nvSpPr>
          <p:cNvPr id="52" name="Text 23"/>
          <p:cNvSpPr/>
          <p:nvPr/>
        </p:nvSpPr>
        <p:spPr>
          <a:xfrm>
            <a:off x="7162800" y="5715000"/>
            <a:ext cx="345150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LinkedIn + AI competitor insights</a:t>
            </a:r>
            <a:endParaRPr lang="en-US" sz="1200" dirty="0"/>
          </a:p>
        </p:txBody>
      </p:sp>
      <p:sp>
        <p:nvSpPr>
          <p:cNvPr id="53" name="Text 24"/>
          <p:cNvSpPr/>
          <p:nvPr/>
        </p:nvSpPr>
        <p:spPr>
          <a:xfrm>
            <a:off x="7162800" y="5943600"/>
            <a:ext cx="345150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Automated competitor tracking</a:t>
            </a:r>
            <a:endParaRPr lang="en-US" sz="1050" dirty="0"/>
          </a:p>
        </p:txBody>
      </p:sp>
      <p:sp>
        <p:nvSpPr>
          <p:cNvPr id="54" name="Text 25"/>
          <p:cNvSpPr/>
          <p:nvPr/>
        </p:nvSpPr>
        <p:spPr>
          <a:xfrm>
            <a:off x="11481495" y="6477000"/>
            <a:ext cx="11644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</a:t>
            </a:r>
            <a:endParaRPr lang="en-US" sz="1200" dirty="0"/>
          </a:p>
        </p:txBody>
      </p:sp>
      <p:sp>
        <p:nvSpPr>
          <p:cNvPr id="55" name="Text 26"/>
          <p:cNvSpPr/>
          <p:nvPr/>
        </p:nvSpPr>
        <p:spPr>
          <a:xfrm>
            <a:off x="11654730" y="6515100"/>
            <a:ext cx="46256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/</a:t>
            </a:r>
            <a:endParaRPr lang="en-US" sz="900" dirty="0"/>
          </a:p>
        </p:txBody>
      </p:sp>
      <p:sp>
        <p:nvSpPr>
          <p:cNvPr id="56" name="Text 27"/>
          <p:cNvSpPr/>
          <p:nvPr/>
        </p:nvSpPr>
        <p:spPr>
          <a:xfrm>
            <a:off x="11769477" y="6477000"/>
            <a:ext cx="23270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09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09600"/>
            <a:ext cx="12192000" cy="76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447800"/>
            <a:ext cx="12192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247900"/>
            <a:ext cx="228600" cy="228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667000"/>
            <a:ext cx="2609850" cy="685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900" y="28194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3750" y="2667000"/>
            <a:ext cx="2609850" cy="685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48050" y="2819400"/>
            <a:ext cx="17145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3467100"/>
            <a:ext cx="2609850" cy="457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3900" y="3619500"/>
            <a:ext cx="17145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33750" y="3467100"/>
            <a:ext cx="2609850" cy="4572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48050" y="361950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" y="4191000"/>
            <a:ext cx="171450" cy="2286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9600" y="4610100"/>
            <a:ext cx="5334000" cy="12192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2000" y="480060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2000" y="514350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2000" y="548640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48400" y="2247900"/>
            <a:ext cx="228600" cy="2286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8400" y="2667000"/>
            <a:ext cx="2609850" cy="4572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00800" y="2819400"/>
            <a:ext cx="1905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72550" y="2667000"/>
            <a:ext cx="2609850" cy="4572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24950" y="2819400"/>
            <a:ext cx="1524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8400" y="3238500"/>
            <a:ext cx="2609850" cy="4572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00800" y="3390900"/>
            <a:ext cx="15240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72550" y="3238500"/>
            <a:ext cx="2609850" cy="4572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124950" y="3390900"/>
            <a:ext cx="152400" cy="1524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48400" y="3962400"/>
            <a:ext cx="285750" cy="2286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248400" y="4381500"/>
            <a:ext cx="5334000" cy="13716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38900" y="4591050"/>
            <a:ext cx="381000" cy="3810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553200" y="4705350"/>
            <a:ext cx="152400" cy="1524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438900" y="5162550"/>
            <a:ext cx="381000" cy="3810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553200" y="5276850"/>
            <a:ext cx="152400" cy="152400"/>
          </a:xfrm>
          <a:prstGeom prst="rect">
            <a:avLst/>
          </a:prstGeom>
        </p:spPr>
      </p:pic>
      <p:sp>
        <p:nvSpPr>
          <p:cNvPr id="35" name="Text 0"/>
          <p:cNvSpPr/>
          <p:nvPr/>
        </p:nvSpPr>
        <p:spPr>
          <a:xfrm>
            <a:off x="609600" y="914400"/>
            <a:ext cx="1316736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Content Creation &amp; Marketing</a:t>
            </a:r>
            <a:endParaRPr lang="en-US" sz="3600" dirty="0"/>
          </a:p>
        </p:txBody>
      </p:sp>
      <p:sp>
        <p:nvSpPr>
          <p:cNvPr id="36" name="Text 1"/>
          <p:cNvSpPr/>
          <p:nvPr/>
        </p:nvSpPr>
        <p:spPr>
          <a:xfrm>
            <a:off x="609600" y="1638300"/>
            <a:ext cx="131673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streamlines copywriting, social media, and campaigns</a:t>
            </a:r>
            <a:endParaRPr lang="en-US" sz="1500" dirty="0"/>
          </a:p>
        </p:txBody>
      </p:sp>
      <p:sp>
        <p:nvSpPr>
          <p:cNvPr id="37" name="Text 2"/>
          <p:cNvSpPr/>
          <p:nvPr/>
        </p:nvSpPr>
        <p:spPr>
          <a:xfrm>
            <a:off x="952500" y="2209800"/>
            <a:ext cx="5334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What AI Does</a:t>
            </a:r>
            <a:endParaRPr lang="en-US" sz="1800" dirty="0"/>
          </a:p>
        </p:txBody>
      </p:sp>
      <p:sp>
        <p:nvSpPr>
          <p:cNvPr id="38" name="Text 3"/>
          <p:cNvSpPr/>
          <p:nvPr/>
        </p:nvSpPr>
        <p:spPr>
          <a:xfrm>
            <a:off x="990600" y="2781300"/>
            <a:ext cx="21145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Drafts marketing emails and ad copy</a:t>
            </a:r>
            <a:endParaRPr lang="en-US" sz="1200" dirty="0"/>
          </a:p>
        </p:txBody>
      </p:sp>
      <p:sp>
        <p:nvSpPr>
          <p:cNvPr id="39" name="Text 4"/>
          <p:cNvSpPr/>
          <p:nvPr/>
        </p:nvSpPr>
        <p:spPr>
          <a:xfrm>
            <a:off x="3733800" y="2781300"/>
            <a:ext cx="20955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Generates social media graphics</a:t>
            </a:r>
            <a:endParaRPr lang="en-US" sz="1200" dirty="0"/>
          </a:p>
        </p:txBody>
      </p:sp>
      <p:sp>
        <p:nvSpPr>
          <p:cNvPr id="40" name="Text 5"/>
          <p:cNvSpPr/>
          <p:nvPr/>
        </p:nvSpPr>
        <p:spPr>
          <a:xfrm>
            <a:off x="1009650" y="3581400"/>
            <a:ext cx="17043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Creates blog posts</a:t>
            </a:r>
            <a:endParaRPr lang="en-US" sz="1200" dirty="0"/>
          </a:p>
        </p:txBody>
      </p:sp>
      <p:sp>
        <p:nvSpPr>
          <p:cNvPr id="41" name="Text 6"/>
          <p:cNvSpPr/>
          <p:nvPr/>
        </p:nvSpPr>
        <p:spPr>
          <a:xfrm>
            <a:off x="3714750" y="3581400"/>
            <a:ext cx="21958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Suggests SEO keywords</a:t>
            </a:r>
            <a:endParaRPr lang="en-US" sz="1200" dirty="0"/>
          </a:p>
        </p:txBody>
      </p:sp>
      <p:sp>
        <p:nvSpPr>
          <p:cNvPr id="42" name="Text 7"/>
          <p:cNvSpPr/>
          <p:nvPr/>
        </p:nvSpPr>
        <p:spPr>
          <a:xfrm>
            <a:off x="895350" y="4152900"/>
            <a:ext cx="5334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 Cases</a:t>
            </a:r>
            <a:endParaRPr lang="en-US" sz="1800" dirty="0"/>
          </a:p>
        </p:txBody>
      </p:sp>
      <p:sp>
        <p:nvSpPr>
          <p:cNvPr id="43" name="Text 8"/>
          <p:cNvSpPr/>
          <p:nvPr/>
        </p:nvSpPr>
        <p:spPr>
          <a:xfrm>
            <a:off x="1028700" y="4762500"/>
            <a:ext cx="333005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Create weekly blog posts in minutes</a:t>
            </a:r>
            <a:endParaRPr lang="en-US" sz="1200" dirty="0"/>
          </a:p>
        </p:txBody>
      </p:sp>
      <p:sp>
        <p:nvSpPr>
          <p:cNvPr id="44" name="Text 9"/>
          <p:cNvSpPr/>
          <p:nvPr/>
        </p:nvSpPr>
        <p:spPr>
          <a:xfrm>
            <a:off x="1028700" y="5105400"/>
            <a:ext cx="220634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A/B test marketing copy</a:t>
            </a:r>
            <a:endParaRPr lang="en-US" sz="1200" dirty="0"/>
          </a:p>
        </p:txBody>
      </p:sp>
      <p:sp>
        <p:nvSpPr>
          <p:cNvPr id="45" name="Text 10"/>
          <p:cNvSpPr/>
          <p:nvPr/>
        </p:nvSpPr>
        <p:spPr>
          <a:xfrm>
            <a:off x="1028700" y="5448300"/>
            <a:ext cx="368706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Schedule posts with AI-optimized timing</a:t>
            </a:r>
            <a:endParaRPr lang="en-US" sz="1200" dirty="0"/>
          </a:p>
        </p:txBody>
      </p:sp>
      <p:sp>
        <p:nvSpPr>
          <p:cNvPr id="46" name="Text 11"/>
          <p:cNvSpPr/>
          <p:nvPr/>
        </p:nvSpPr>
        <p:spPr>
          <a:xfrm>
            <a:off x="6591300" y="2209800"/>
            <a:ext cx="5334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Recommended Tools</a:t>
            </a:r>
            <a:endParaRPr lang="en-US" sz="1800" dirty="0"/>
          </a:p>
        </p:txBody>
      </p:sp>
      <p:sp>
        <p:nvSpPr>
          <p:cNvPr id="47" name="Text 12"/>
          <p:cNvSpPr/>
          <p:nvPr/>
        </p:nvSpPr>
        <p:spPr>
          <a:xfrm>
            <a:off x="6705600" y="2781300"/>
            <a:ext cx="80224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Jasper AI</a:t>
            </a:r>
            <a:endParaRPr lang="en-US" sz="1200" dirty="0"/>
          </a:p>
        </p:txBody>
      </p:sp>
      <p:sp>
        <p:nvSpPr>
          <p:cNvPr id="48" name="Text 13"/>
          <p:cNvSpPr/>
          <p:nvPr/>
        </p:nvSpPr>
        <p:spPr>
          <a:xfrm>
            <a:off x="9391650" y="2781300"/>
            <a:ext cx="65883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Copy.ai</a:t>
            </a:r>
            <a:endParaRPr lang="en-US" sz="1200" dirty="0"/>
          </a:p>
        </p:txBody>
      </p:sp>
      <p:sp>
        <p:nvSpPr>
          <p:cNvPr id="49" name="Text 14"/>
          <p:cNvSpPr/>
          <p:nvPr/>
        </p:nvSpPr>
        <p:spPr>
          <a:xfrm>
            <a:off x="6667500" y="3352800"/>
            <a:ext cx="81313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Canva AI</a:t>
            </a:r>
            <a:endParaRPr lang="en-US" sz="1200" dirty="0"/>
          </a:p>
        </p:txBody>
      </p:sp>
      <p:sp>
        <p:nvSpPr>
          <p:cNvPr id="50" name="Text 15"/>
          <p:cNvSpPr/>
          <p:nvPr/>
        </p:nvSpPr>
        <p:spPr>
          <a:xfrm>
            <a:off x="9391650" y="3352800"/>
            <a:ext cx="95726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Writesonic</a:t>
            </a:r>
            <a:endParaRPr lang="en-US" sz="1200" dirty="0"/>
          </a:p>
        </p:txBody>
      </p:sp>
      <p:sp>
        <p:nvSpPr>
          <p:cNvPr id="51" name="Text 16"/>
          <p:cNvSpPr/>
          <p:nvPr/>
        </p:nvSpPr>
        <p:spPr>
          <a:xfrm>
            <a:off x="6648450" y="3924300"/>
            <a:ext cx="5334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Platform Examples</a:t>
            </a:r>
            <a:endParaRPr lang="en-US" sz="1800" dirty="0"/>
          </a:p>
        </p:txBody>
      </p:sp>
      <p:sp>
        <p:nvSpPr>
          <p:cNvPr id="52" name="Text 17"/>
          <p:cNvSpPr/>
          <p:nvPr/>
        </p:nvSpPr>
        <p:spPr>
          <a:xfrm>
            <a:off x="6934200" y="4572000"/>
            <a:ext cx="134981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Mailchimp</a:t>
            </a:r>
            <a:endParaRPr lang="en-US" sz="1200" dirty="0"/>
          </a:p>
        </p:txBody>
      </p:sp>
      <p:sp>
        <p:nvSpPr>
          <p:cNvPr id="53" name="Text 18"/>
          <p:cNvSpPr/>
          <p:nvPr/>
        </p:nvSpPr>
        <p:spPr>
          <a:xfrm>
            <a:off x="6934200" y="4800600"/>
            <a:ext cx="134981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+ AI email drafts</a:t>
            </a:r>
            <a:endParaRPr lang="en-US" sz="1050" dirty="0"/>
          </a:p>
        </p:txBody>
      </p:sp>
      <p:sp>
        <p:nvSpPr>
          <p:cNvPr id="54" name="Text 19"/>
          <p:cNvSpPr/>
          <p:nvPr/>
        </p:nvSpPr>
        <p:spPr>
          <a:xfrm>
            <a:off x="6934200" y="5143500"/>
            <a:ext cx="152221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Canva</a:t>
            </a:r>
            <a:endParaRPr lang="en-US" sz="1200" dirty="0"/>
          </a:p>
        </p:txBody>
      </p:sp>
      <p:sp>
        <p:nvSpPr>
          <p:cNvPr id="55" name="Text 20"/>
          <p:cNvSpPr/>
          <p:nvPr/>
        </p:nvSpPr>
        <p:spPr>
          <a:xfrm>
            <a:off x="6934200" y="5372100"/>
            <a:ext cx="182665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+ AI-generated visuals</a:t>
            </a:r>
            <a:endParaRPr lang="en-US" sz="1050" dirty="0"/>
          </a:p>
        </p:txBody>
      </p:sp>
      <p:sp>
        <p:nvSpPr>
          <p:cNvPr id="56" name="Text 21"/>
          <p:cNvSpPr/>
          <p:nvPr/>
        </p:nvSpPr>
        <p:spPr>
          <a:xfrm>
            <a:off x="11481495" y="6477000"/>
            <a:ext cx="11644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</a:t>
            </a:r>
            <a:endParaRPr lang="en-US" sz="1200" dirty="0"/>
          </a:p>
        </p:txBody>
      </p:sp>
      <p:sp>
        <p:nvSpPr>
          <p:cNvPr id="57" name="Text 22"/>
          <p:cNvSpPr/>
          <p:nvPr/>
        </p:nvSpPr>
        <p:spPr>
          <a:xfrm>
            <a:off x="11654730" y="6515100"/>
            <a:ext cx="46256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/</a:t>
            </a:r>
            <a:endParaRPr lang="en-US" sz="900" dirty="0"/>
          </a:p>
        </p:txBody>
      </p:sp>
      <p:sp>
        <p:nvSpPr>
          <p:cNvPr id="58" name="Text 23"/>
          <p:cNvSpPr/>
          <p:nvPr/>
        </p:nvSpPr>
        <p:spPr>
          <a:xfrm>
            <a:off x="11769477" y="6477000"/>
            <a:ext cx="23270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09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09600"/>
            <a:ext cx="12192000" cy="76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447800"/>
            <a:ext cx="12192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209800"/>
            <a:ext cx="4438650" cy="2819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2476500"/>
            <a:ext cx="285750" cy="228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29337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3924300"/>
            <a:ext cx="1905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200" y="43053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76850" y="2209800"/>
            <a:ext cx="2571750" cy="2819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05450" y="2476500"/>
            <a:ext cx="171450" cy="2286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05450" y="2933700"/>
            <a:ext cx="17145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05450" y="377190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05450" y="4381500"/>
            <a:ext cx="1905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77200" y="2209800"/>
            <a:ext cx="3505200" cy="2819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05800" y="2476500"/>
            <a:ext cx="228600" cy="2286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05800" y="3200400"/>
            <a:ext cx="972889" cy="266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354889" y="3200400"/>
            <a:ext cx="996404" cy="2667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05800" y="3543300"/>
            <a:ext cx="974229" cy="2667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305800" y="430530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305800" y="461010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09600" y="5257800"/>
            <a:ext cx="10972800" cy="533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62000" y="5448300"/>
            <a:ext cx="171450" cy="15240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609600" y="914400"/>
            <a:ext cx="1316736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Customer Service &amp; Engagement</a:t>
            </a:r>
            <a:endParaRPr lang="en-US" sz="3600" dirty="0"/>
          </a:p>
        </p:txBody>
      </p:sp>
      <p:sp>
        <p:nvSpPr>
          <p:cNvPr id="26" name="Text 1"/>
          <p:cNvSpPr/>
          <p:nvPr/>
        </p:nvSpPr>
        <p:spPr>
          <a:xfrm>
            <a:off x="609600" y="1638300"/>
            <a:ext cx="131673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enhances customer experience and operational efficiency</a:t>
            </a:r>
            <a:endParaRPr lang="en-US" sz="1500" dirty="0"/>
          </a:p>
        </p:txBody>
      </p:sp>
      <p:sp>
        <p:nvSpPr>
          <p:cNvPr id="27" name="Text 2"/>
          <p:cNvSpPr/>
          <p:nvPr/>
        </p:nvSpPr>
        <p:spPr>
          <a:xfrm>
            <a:off x="1238250" y="2438400"/>
            <a:ext cx="39814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What AI Does</a:t>
            </a:r>
            <a:endParaRPr lang="en-US" sz="1800" dirty="0"/>
          </a:p>
        </p:txBody>
      </p:sp>
      <p:sp>
        <p:nvSpPr>
          <p:cNvPr id="28" name="Text 3"/>
          <p:cNvSpPr/>
          <p:nvPr/>
        </p:nvSpPr>
        <p:spPr>
          <a:xfrm>
            <a:off x="1104900" y="2895600"/>
            <a:ext cx="37147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Automates responses to FAQs and support tickets</a:t>
            </a:r>
            <a:endParaRPr lang="en-US" sz="1200" dirty="0"/>
          </a:p>
        </p:txBody>
      </p:sp>
      <p:sp>
        <p:nvSpPr>
          <p:cNvPr id="29" name="Text 4"/>
          <p:cNvSpPr/>
          <p:nvPr/>
        </p:nvSpPr>
        <p:spPr>
          <a:xfrm>
            <a:off x="952500" y="3505200"/>
            <a:ext cx="426071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Generates chatbots for 24/7 customer support</a:t>
            </a:r>
            <a:endParaRPr lang="en-US" sz="1200" dirty="0"/>
          </a:p>
        </p:txBody>
      </p:sp>
      <p:sp>
        <p:nvSpPr>
          <p:cNvPr id="30" name="Text 5"/>
          <p:cNvSpPr/>
          <p:nvPr/>
        </p:nvSpPr>
        <p:spPr>
          <a:xfrm>
            <a:off x="1143000" y="3886200"/>
            <a:ext cx="37058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Segments customers and predicts churn</a:t>
            </a:r>
            <a:endParaRPr lang="en-US" sz="1200" dirty="0"/>
          </a:p>
        </p:txBody>
      </p:sp>
      <p:sp>
        <p:nvSpPr>
          <p:cNvPr id="31" name="Text 6"/>
          <p:cNvSpPr/>
          <p:nvPr/>
        </p:nvSpPr>
        <p:spPr>
          <a:xfrm>
            <a:off x="1104900" y="4267200"/>
            <a:ext cx="382601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Personalizes recommendations and offers</a:t>
            </a:r>
            <a:endParaRPr lang="en-US" sz="1200" dirty="0"/>
          </a:p>
        </p:txBody>
      </p:sp>
      <p:sp>
        <p:nvSpPr>
          <p:cNvPr id="32" name="Text 7"/>
          <p:cNvSpPr/>
          <p:nvPr/>
        </p:nvSpPr>
        <p:spPr>
          <a:xfrm>
            <a:off x="5791200" y="2438400"/>
            <a:ext cx="253746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 Cases</a:t>
            </a:r>
            <a:endParaRPr lang="en-US" sz="1800" dirty="0"/>
          </a:p>
        </p:txBody>
      </p:sp>
      <p:sp>
        <p:nvSpPr>
          <p:cNvPr id="33" name="Text 8"/>
          <p:cNvSpPr/>
          <p:nvPr/>
        </p:nvSpPr>
        <p:spPr>
          <a:xfrm>
            <a:off x="5791200" y="2895600"/>
            <a:ext cx="18288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Reduce response time and improve satisfaction</a:t>
            </a:r>
            <a:endParaRPr lang="en-US" sz="1200" dirty="0"/>
          </a:p>
        </p:txBody>
      </p:sp>
      <p:sp>
        <p:nvSpPr>
          <p:cNvPr id="34" name="Text 9"/>
          <p:cNvSpPr/>
          <p:nvPr/>
        </p:nvSpPr>
        <p:spPr>
          <a:xfrm>
            <a:off x="5772150" y="3733800"/>
            <a:ext cx="18478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Upsell based on AI insights</a:t>
            </a:r>
            <a:endParaRPr lang="en-US" sz="1200" dirty="0"/>
          </a:p>
        </p:txBody>
      </p:sp>
      <p:sp>
        <p:nvSpPr>
          <p:cNvPr id="35" name="Text 10"/>
          <p:cNvSpPr/>
          <p:nvPr/>
        </p:nvSpPr>
        <p:spPr>
          <a:xfrm>
            <a:off x="5810250" y="4343400"/>
            <a:ext cx="18097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Collect and analyze customer feedback</a:t>
            </a:r>
            <a:endParaRPr lang="en-US" sz="1200" dirty="0"/>
          </a:p>
        </p:txBody>
      </p:sp>
      <p:sp>
        <p:nvSpPr>
          <p:cNvPr id="36" name="Text 11"/>
          <p:cNvSpPr/>
          <p:nvPr/>
        </p:nvSpPr>
        <p:spPr>
          <a:xfrm>
            <a:off x="8648700" y="2438400"/>
            <a:ext cx="36576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Tools &amp; Examples</a:t>
            </a:r>
            <a:endParaRPr lang="en-US" sz="1800" dirty="0"/>
          </a:p>
        </p:txBody>
      </p:sp>
      <p:sp>
        <p:nvSpPr>
          <p:cNvPr id="37" name="Text 12"/>
          <p:cNvSpPr/>
          <p:nvPr/>
        </p:nvSpPr>
        <p:spPr>
          <a:xfrm>
            <a:off x="8305800" y="2895600"/>
            <a:ext cx="3657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Dedicated AI Tools</a:t>
            </a:r>
            <a:endParaRPr lang="en-US" sz="1200" dirty="0"/>
          </a:p>
        </p:txBody>
      </p:sp>
      <p:sp>
        <p:nvSpPr>
          <p:cNvPr id="38" name="Text 13"/>
          <p:cNvSpPr/>
          <p:nvPr/>
        </p:nvSpPr>
        <p:spPr>
          <a:xfrm>
            <a:off x="8420100" y="3200400"/>
            <a:ext cx="116746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Zendesk AI</a:t>
            </a:r>
            <a:endParaRPr lang="en-US" sz="1050" dirty="0"/>
          </a:p>
        </p:txBody>
      </p:sp>
      <p:sp>
        <p:nvSpPr>
          <p:cNvPr id="39" name="Text 14"/>
          <p:cNvSpPr/>
          <p:nvPr/>
        </p:nvSpPr>
        <p:spPr>
          <a:xfrm>
            <a:off x="9469189" y="3200400"/>
            <a:ext cx="119568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Intercom AI</a:t>
            </a:r>
            <a:endParaRPr lang="en-US" sz="1050" dirty="0"/>
          </a:p>
        </p:txBody>
      </p:sp>
      <p:sp>
        <p:nvSpPr>
          <p:cNvPr id="40" name="Text 15"/>
          <p:cNvSpPr/>
          <p:nvPr/>
        </p:nvSpPr>
        <p:spPr>
          <a:xfrm>
            <a:off x="8420100" y="3543300"/>
            <a:ext cx="116907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HubSpot AI</a:t>
            </a:r>
            <a:endParaRPr lang="en-US" sz="1050" dirty="0"/>
          </a:p>
        </p:txBody>
      </p:sp>
      <p:sp>
        <p:nvSpPr>
          <p:cNvPr id="41" name="Text 16"/>
          <p:cNvSpPr/>
          <p:nvPr/>
        </p:nvSpPr>
        <p:spPr>
          <a:xfrm>
            <a:off x="8305800" y="3962400"/>
            <a:ext cx="3657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Platform Examples</a:t>
            </a:r>
            <a:endParaRPr lang="en-US" sz="1200" dirty="0"/>
          </a:p>
        </p:txBody>
      </p:sp>
      <p:sp>
        <p:nvSpPr>
          <p:cNvPr id="42" name="Text 17"/>
          <p:cNvSpPr/>
          <p:nvPr/>
        </p:nvSpPr>
        <p:spPr>
          <a:xfrm>
            <a:off x="8534400" y="4267200"/>
            <a:ext cx="301234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ChatGPT-based website chatbots</a:t>
            </a:r>
            <a:endParaRPr lang="en-US" sz="1200" dirty="0"/>
          </a:p>
        </p:txBody>
      </p:sp>
      <p:sp>
        <p:nvSpPr>
          <p:cNvPr id="43" name="Text 18"/>
          <p:cNvSpPr/>
          <p:nvPr/>
        </p:nvSpPr>
        <p:spPr>
          <a:xfrm>
            <a:off x="8534400" y="4572000"/>
            <a:ext cx="225671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CRM predictive analytics</a:t>
            </a:r>
            <a:endParaRPr lang="en-US" sz="1200" dirty="0"/>
          </a:p>
        </p:txBody>
      </p:sp>
      <p:sp>
        <p:nvSpPr>
          <p:cNvPr id="44" name="Text 19"/>
          <p:cNvSpPr/>
          <p:nvPr/>
        </p:nvSpPr>
        <p:spPr>
          <a:xfrm>
            <a:off x="1047750" y="5410200"/>
            <a:ext cx="12801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Takeaway: AI enhances customer service through automation while maintaining the human touch for complex issues.</a:t>
            </a:r>
            <a:endParaRPr lang="en-US" sz="1200" dirty="0"/>
          </a:p>
        </p:txBody>
      </p:sp>
      <p:sp>
        <p:nvSpPr>
          <p:cNvPr id="45" name="Text 20"/>
          <p:cNvSpPr/>
          <p:nvPr/>
        </p:nvSpPr>
        <p:spPr>
          <a:xfrm>
            <a:off x="11481495" y="6477000"/>
            <a:ext cx="11644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7</a:t>
            </a:r>
            <a:endParaRPr lang="en-US" sz="1200" dirty="0"/>
          </a:p>
        </p:txBody>
      </p:sp>
      <p:sp>
        <p:nvSpPr>
          <p:cNvPr id="46" name="Text 21"/>
          <p:cNvSpPr/>
          <p:nvPr/>
        </p:nvSpPr>
        <p:spPr>
          <a:xfrm>
            <a:off x="11654730" y="6515100"/>
            <a:ext cx="46256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/</a:t>
            </a:r>
            <a:endParaRPr lang="en-US" sz="900" dirty="0"/>
          </a:p>
        </p:txBody>
      </p:sp>
      <p:sp>
        <p:nvSpPr>
          <p:cNvPr id="47" name="Text 22"/>
          <p:cNvSpPr/>
          <p:nvPr/>
        </p:nvSpPr>
        <p:spPr>
          <a:xfrm>
            <a:off x="11769477" y="6477000"/>
            <a:ext cx="23270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09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09600"/>
            <a:ext cx="12192000" cy="76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447800"/>
            <a:ext cx="12192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314575"/>
            <a:ext cx="285750" cy="228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819400"/>
            <a:ext cx="5334000" cy="800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0" y="3009900"/>
            <a:ext cx="22860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3848100"/>
            <a:ext cx="5334000" cy="8001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000" y="4038600"/>
            <a:ext cx="22860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" y="4876800"/>
            <a:ext cx="5334000" cy="8001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2000" y="5067300"/>
            <a:ext cx="17145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48400" y="2314575"/>
            <a:ext cx="285750" cy="228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48400" y="2819400"/>
            <a:ext cx="5334000" cy="1028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00800" y="3009900"/>
            <a:ext cx="22860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48400" y="4076700"/>
            <a:ext cx="5334000" cy="1028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00800" y="4267200"/>
            <a:ext cx="171450" cy="304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48400" y="5334000"/>
            <a:ext cx="5334000" cy="1028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00800" y="5524500"/>
            <a:ext cx="257175" cy="3048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609600" y="914400"/>
            <a:ext cx="10972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Finance &amp; Operations</a:t>
            </a:r>
            <a:endParaRPr lang="en-US" sz="3600" dirty="0"/>
          </a:p>
        </p:txBody>
      </p:sp>
      <p:sp>
        <p:nvSpPr>
          <p:cNvPr id="21" name="Text 1"/>
          <p:cNvSpPr/>
          <p:nvPr/>
        </p:nvSpPr>
        <p:spPr>
          <a:xfrm>
            <a:off x="609600" y="1714500"/>
            <a:ext cx="131673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optimizes financial processes and operational workflows</a:t>
            </a:r>
            <a:endParaRPr lang="en-US" sz="1500" dirty="0"/>
          </a:p>
        </p:txBody>
      </p:sp>
      <p:sp>
        <p:nvSpPr>
          <p:cNvPr id="22" name="Text 2"/>
          <p:cNvSpPr/>
          <p:nvPr/>
        </p:nvSpPr>
        <p:spPr>
          <a:xfrm>
            <a:off x="1009650" y="2286000"/>
            <a:ext cx="5334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Capabilities</a:t>
            </a:r>
            <a:endParaRPr lang="en-US" sz="1800" dirty="0"/>
          </a:p>
        </p:txBody>
      </p:sp>
      <p:sp>
        <p:nvSpPr>
          <p:cNvPr id="23" name="Text 3"/>
          <p:cNvSpPr/>
          <p:nvPr/>
        </p:nvSpPr>
        <p:spPr>
          <a:xfrm>
            <a:off x="1143000" y="2971800"/>
            <a:ext cx="422802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Financial Forecasting</a:t>
            </a:r>
            <a:endParaRPr lang="en-US" sz="1350" dirty="0"/>
          </a:p>
        </p:txBody>
      </p:sp>
      <p:sp>
        <p:nvSpPr>
          <p:cNvPr id="24" name="Text 4"/>
          <p:cNvSpPr/>
          <p:nvPr/>
        </p:nvSpPr>
        <p:spPr>
          <a:xfrm>
            <a:off x="1143000" y="3238500"/>
            <a:ext cx="422802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Generates projections and cash flow forecasts</a:t>
            </a:r>
            <a:endParaRPr lang="en-US" sz="1200" dirty="0"/>
          </a:p>
        </p:txBody>
      </p:sp>
      <p:sp>
        <p:nvSpPr>
          <p:cNvPr id="25" name="Text 5"/>
          <p:cNvSpPr/>
          <p:nvPr/>
        </p:nvSpPr>
        <p:spPr>
          <a:xfrm>
            <a:off x="1143000" y="4000500"/>
            <a:ext cx="387673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Anomaly Detection</a:t>
            </a:r>
            <a:endParaRPr lang="en-US" sz="1350" dirty="0"/>
          </a:p>
        </p:txBody>
      </p:sp>
      <p:sp>
        <p:nvSpPr>
          <p:cNvPr id="26" name="Text 6"/>
          <p:cNvSpPr/>
          <p:nvPr/>
        </p:nvSpPr>
        <p:spPr>
          <a:xfrm>
            <a:off x="1143000" y="4267200"/>
            <a:ext cx="387673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Identifies transaction anomalies and fraud</a:t>
            </a:r>
            <a:endParaRPr lang="en-US" sz="1200" dirty="0"/>
          </a:p>
        </p:txBody>
      </p:sp>
      <p:sp>
        <p:nvSpPr>
          <p:cNvPr id="27" name="Text 7"/>
          <p:cNvSpPr/>
          <p:nvPr/>
        </p:nvSpPr>
        <p:spPr>
          <a:xfrm>
            <a:off x="1085850" y="5029200"/>
            <a:ext cx="358080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Automated Invoicing</a:t>
            </a:r>
            <a:endParaRPr lang="en-US" sz="1350" dirty="0"/>
          </a:p>
        </p:txBody>
      </p:sp>
      <p:sp>
        <p:nvSpPr>
          <p:cNvPr id="28" name="Text 8"/>
          <p:cNvSpPr/>
          <p:nvPr/>
        </p:nvSpPr>
        <p:spPr>
          <a:xfrm>
            <a:off x="1085850" y="5295900"/>
            <a:ext cx="358080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Handles invoices and expense tracking</a:t>
            </a:r>
            <a:endParaRPr lang="en-US" sz="1200" dirty="0"/>
          </a:p>
        </p:txBody>
      </p:sp>
      <p:sp>
        <p:nvSpPr>
          <p:cNvPr id="29" name="Text 9"/>
          <p:cNvSpPr/>
          <p:nvPr/>
        </p:nvSpPr>
        <p:spPr>
          <a:xfrm>
            <a:off x="6648450" y="2286000"/>
            <a:ext cx="64008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Applications &amp; Tools</a:t>
            </a:r>
            <a:endParaRPr lang="en-US" sz="1800" dirty="0"/>
          </a:p>
        </p:txBody>
      </p:sp>
      <p:sp>
        <p:nvSpPr>
          <p:cNvPr id="30" name="Text 10"/>
          <p:cNvSpPr/>
          <p:nvPr/>
        </p:nvSpPr>
        <p:spPr>
          <a:xfrm>
            <a:off x="6781800" y="2971800"/>
            <a:ext cx="234707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Real Tools</a:t>
            </a:r>
            <a:endParaRPr lang="en-US" sz="1350" dirty="0"/>
          </a:p>
        </p:txBody>
      </p:sp>
      <p:sp>
        <p:nvSpPr>
          <p:cNvPr id="31" name="Text 11"/>
          <p:cNvSpPr/>
          <p:nvPr/>
        </p:nvSpPr>
        <p:spPr>
          <a:xfrm>
            <a:off x="6800850" y="3238500"/>
            <a:ext cx="257567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QuickBooks + AI</a:t>
            </a:r>
            <a:endParaRPr lang="en-US" sz="1200" dirty="0"/>
          </a:p>
        </p:txBody>
      </p:sp>
      <p:sp>
        <p:nvSpPr>
          <p:cNvPr id="32" name="Text 12"/>
          <p:cNvSpPr/>
          <p:nvPr/>
        </p:nvSpPr>
        <p:spPr>
          <a:xfrm>
            <a:off x="6800850" y="3467100"/>
            <a:ext cx="257567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Xero, Fathom Analytics</a:t>
            </a:r>
            <a:endParaRPr lang="en-US" sz="1200" dirty="0"/>
          </a:p>
        </p:txBody>
      </p:sp>
      <p:sp>
        <p:nvSpPr>
          <p:cNvPr id="33" name="Text 13"/>
          <p:cNvSpPr/>
          <p:nvPr/>
        </p:nvSpPr>
        <p:spPr>
          <a:xfrm>
            <a:off x="6724650" y="4229100"/>
            <a:ext cx="215830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 Cases</a:t>
            </a:r>
            <a:endParaRPr lang="en-US" sz="1350" dirty="0"/>
          </a:p>
        </p:txBody>
      </p:sp>
      <p:sp>
        <p:nvSpPr>
          <p:cNvPr id="34" name="Text 14"/>
          <p:cNvSpPr/>
          <p:nvPr/>
        </p:nvSpPr>
        <p:spPr>
          <a:xfrm>
            <a:off x="6743700" y="4495800"/>
            <a:ext cx="281856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Generate P&amp;L summaries</a:t>
            </a:r>
            <a:endParaRPr lang="en-US" sz="1200" dirty="0"/>
          </a:p>
        </p:txBody>
      </p:sp>
      <p:sp>
        <p:nvSpPr>
          <p:cNvPr id="35" name="Text 15"/>
          <p:cNvSpPr/>
          <p:nvPr/>
        </p:nvSpPr>
        <p:spPr>
          <a:xfrm>
            <a:off x="6743700" y="4724400"/>
            <a:ext cx="281856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Predict revenue needs</a:t>
            </a:r>
            <a:endParaRPr lang="en-US" sz="1200" dirty="0"/>
          </a:p>
        </p:txBody>
      </p:sp>
      <p:sp>
        <p:nvSpPr>
          <p:cNvPr id="36" name="Text 16"/>
          <p:cNvSpPr/>
          <p:nvPr/>
        </p:nvSpPr>
        <p:spPr>
          <a:xfrm>
            <a:off x="6810375" y="5486400"/>
            <a:ext cx="21831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Platform Examples</a:t>
            </a:r>
            <a:endParaRPr lang="en-US" sz="1350" dirty="0"/>
          </a:p>
        </p:txBody>
      </p:sp>
      <p:sp>
        <p:nvSpPr>
          <p:cNvPr id="37" name="Text 17"/>
          <p:cNvSpPr/>
          <p:nvPr/>
        </p:nvSpPr>
        <p:spPr>
          <a:xfrm>
            <a:off x="6829425" y="5753100"/>
            <a:ext cx="24117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Excel + Copilot</a:t>
            </a:r>
            <a:endParaRPr lang="en-US" sz="1200" dirty="0"/>
          </a:p>
        </p:txBody>
      </p:sp>
      <p:sp>
        <p:nvSpPr>
          <p:cNvPr id="38" name="Text 18"/>
          <p:cNvSpPr/>
          <p:nvPr/>
        </p:nvSpPr>
        <p:spPr>
          <a:xfrm>
            <a:off x="6829425" y="5981700"/>
            <a:ext cx="24117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dashboards</a:t>
            </a:r>
            <a:endParaRPr lang="en-US" sz="1200" dirty="0"/>
          </a:p>
        </p:txBody>
      </p:sp>
      <p:sp>
        <p:nvSpPr>
          <p:cNvPr id="39" name="Text 19"/>
          <p:cNvSpPr/>
          <p:nvPr/>
        </p:nvSpPr>
        <p:spPr>
          <a:xfrm>
            <a:off x="11481495" y="6477000"/>
            <a:ext cx="11644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8</a:t>
            </a:r>
            <a:endParaRPr lang="en-US" sz="1200" dirty="0"/>
          </a:p>
        </p:txBody>
      </p:sp>
      <p:sp>
        <p:nvSpPr>
          <p:cNvPr id="40" name="Text 20"/>
          <p:cNvSpPr/>
          <p:nvPr/>
        </p:nvSpPr>
        <p:spPr>
          <a:xfrm>
            <a:off x="11654730" y="6515100"/>
            <a:ext cx="46256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/</a:t>
            </a:r>
            <a:endParaRPr lang="en-US" sz="900" dirty="0"/>
          </a:p>
        </p:txBody>
      </p:sp>
      <p:sp>
        <p:nvSpPr>
          <p:cNvPr id="41" name="Text 21"/>
          <p:cNvSpPr/>
          <p:nvPr/>
        </p:nvSpPr>
        <p:spPr>
          <a:xfrm>
            <a:off x="11769477" y="6477000"/>
            <a:ext cx="23270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09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09600"/>
            <a:ext cx="12192000" cy="76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905000"/>
            <a:ext cx="12192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171700"/>
            <a:ext cx="5295900" cy="415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3152775"/>
            <a:ext cx="228600" cy="228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4029075"/>
            <a:ext cx="285750" cy="228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4676775"/>
            <a:ext cx="228600" cy="228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200" y="5372100"/>
            <a:ext cx="4838700" cy="7239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" y="5829300"/>
            <a:ext cx="801886" cy="266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16286" y="5829300"/>
            <a:ext cx="985838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78323" y="5829300"/>
            <a:ext cx="805458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86500" y="2171700"/>
            <a:ext cx="5295900" cy="41529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15100" y="3152775"/>
            <a:ext cx="228600" cy="2286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15100" y="3800475"/>
            <a:ext cx="228600" cy="2286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15100" y="4448175"/>
            <a:ext cx="200025" cy="2286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15100" y="5143500"/>
            <a:ext cx="4838700" cy="7239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15100" y="5600700"/>
            <a:ext cx="838349" cy="2667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29649" y="5600700"/>
            <a:ext cx="907256" cy="2667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413105" y="5600700"/>
            <a:ext cx="867073" cy="2667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609600" y="914400"/>
            <a:ext cx="1097280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Product Development &amp; Workflow Automation</a:t>
            </a:r>
            <a:endParaRPr lang="en-US" sz="3600" dirty="0"/>
          </a:p>
        </p:txBody>
      </p:sp>
      <p:sp>
        <p:nvSpPr>
          <p:cNvPr id="23" name="Text 1"/>
          <p:cNvSpPr/>
          <p:nvPr/>
        </p:nvSpPr>
        <p:spPr>
          <a:xfrm>
            <a:off x="838200" y="2400300"/>
            <a:ext cx="3361492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Product Development</a:t>
            </a:r>
            <a:endParaRPr lang="en-US" sz="1800" dirty="0"/>
          </a:p>
        </p:txBody>
      </p:sp>
      <p:sp>
        <p:nvSpPr>
          <p:cNvPr id="24" name="Text 2"/>
          <p:cNvSpPr/>
          <p:nvPr/>
        </p:nvSpPr>
        <p:spPr>
          <a:xfrm>
            <a:off x="1219200" y="3124200"/>
            <a:ext cx="44577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Design Assistance</a:t>
            </a:r>
            <a:endParaRPr lang="en-US" sz="1350" dirty="0"/>
          </a:p>
        </p:txBody>
      </p:sp>
      <p:sp>
        <p:nvSpPr>
          <p:cNvPr id="25" name="Text 3"/>
          <p:cNvSpPr/>
          <p:nvPr/>
        </p:nvSpPr>
        <p:spPr>
          <a:xfrm>
            <a:off x="1219200" y="3390900"/>
            <a:ext cx="44577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generates mockups, wireframes, and design suggestions</a:t>
            </a:r>
            <a:endParaRPr lang="en-US" sz="1200" dirty="0"/>
          </a:p>
        </p:txBody>
      </p:sp>
      <p:sp>
        <p:nvSpPr>
          <p:cNvPr id="26" name="Text 4"/>
          <p:cNvSpPr/>
          <p:nvPr/>
        </p:nvSpPr>
        <p:spPr>
          <a:xfrm>
            <a:off x="1276350" y="4000500"/>
            <a:ext cx="468719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User Feedback Analysis</a:t>
            </a:r>
            <a:endParaRPr lang="en-US" sz="1350" dirty="0"/>
          </a:p>
        </p:txBody>
      </p:sp>
      <p:sp>
        <p:nvSpPr>
          <p:cNvPr id="27" name="Text 5"/>
          <p:cNvSpPr/>
          <p:nvPr/>
        </p:nvSpPr>
        <p:spPr>
          <a:xfrm>
            <a:off x="1276350" y="4267200"/>
            <a:ext cx="468719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suggests improvements based on user feedback</a:t>
            </a:r>
            <a:endParaRPr lang="en-US" sz="1200" dirty="0"/>
          </a:p>
        </p:txBody>
      </p:sp>
      <p:sp>
        <p:nvSpPr>
          <p:cNvPr id="28" name="Text 6"/>
          <p:cNvSpPr/>
          <p:nvPr/>
        </p:nvSpPr>
        <p:spPr>
          <a:xfrm>
            <a:off x="1219200" y="4648200"/>
            <a:ext cx="507313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Feature Prioritization</a:t>
            </a:r>
            <a:endParaRPr lang="en-US" sz="1350" dirty="0"/>
          </a:p>
        </p:txBody>
      </p:sp>
      <p:sp>
        <p:nvSpPr>
          <p:cNvPr id="29" name="Text 7"/>
          <p:cNvSpPr/>
          <p:nvPr/>
        </p:nvSpPr>
        <p:spPr>
          <a:xfrm>
            <a:off x="1219200" y="4914900"/>
            <a:ext cx="507313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analyzes usage data to identify high-impact features</a:t>
            </a:r>
            <a:endParaRPr lang="en-US" sz="1200" dirty="0"/>
          </a:p>
        </p:txBody>
      </p:sp>
      <p:sp>
        <p:nvSpPr>
          <p:cNvPr id="30" name="Text 8"/>
          <p:cNvSpPr/>
          <p:nvPr/>
        </p:nvSpPr>
        <p:spPr>
          <a:xfrm>
            <a:off x="838200" y="5524500"/>
            <a:ext cx="48387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Real Tools</a:t>
            </a:r>
            <a:endParaRPr lang="en-US" sz="1200" dirty="0"/>
          </a:p>
        </p:txBody>
      </p:sp>
      <p:sp>
        <p:nvSpPr>
          <p:cNvPr id="31" name="Text 9"/>
          <p:cNvSpPr/>
          <p:nvPr/>
        </p:nvSpPr>
        <p:spPr>
          <a:xfrm>
            <a:off x="952500" y="5829300"/>
            <a:ext cx="96226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Figma AI</a:t>
            </a:r>
            <a:endParaRPr lang="en-US" sz="1050" dirty="0"/>
          </a:p>
        </p:txBody>
      </p:sp>
      <p:sp>
        <p:nvSpPr>
          <p:cNvPr id="32" name="Text 10"/>
          <p:cNvSpPr/>
          <p:nvPr/>
        </p:nvSpPr>
        <p:spPr>
          <a:xfrm>
            <a:off x="1830586" y="5829300"/>
            <a:ext cx="118300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Runway ML</a:t>
            </a:r>
            <a:endParaRPr lang="en-US" sz="1050" dirty="0"/>
          </a:p>
        </p:txBody>
      </p:sp>
      <p:sp>
        <p:nvSpPr>
          <p:cNvPr id="33" name="Text 11"/>
          <p:cNvSpPr/>
          <p:nvPr/>
        </p:nvSpPr>
        <p:spPr>
          <a:xfrm>
            <a:off x="2892623" y="5829300"/>
            <a:ext cx="96654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ChatGPT</a:t>
            </a:r>
            <a:endParaRPr lang="en-US" sz="1050" dirty="0"/>
          </a:p>
        </p:txBody>
      </p:sp>
      <p:sp>
        <p:nvSpPr>
          <p:cNvPr id="34" name="Text 12"/>
          <p:cNvSpPr/>
          <p:nvPr/>
        </p:nvSpPr>
        <p:spPr>
          <a:xfrm>
            <a:off x="6515100" y="2400300"/>
            <a:ext cx="3346847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Workflow Automation</a:t>
            </a:r>
            <a:endParaRPr lang="en-US" sz="1800" dirty="0"/>
          </a:p>
        </p:txBody>
      </p:sp>
      <p:sp>
        <p:nvSpPr>
          <p:cNvPr id="35" name="Text 13"/>
          <p:cNvSpPr/>
          <p:nvPr/>
        </p:nvSpPr>
        <p:spPr>
          <a:xfrm>
            <a:off x="6896100" y="3124200"/>
            <a:ext cx="412581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Task Management</a:t>
            </a:r>
            <a:endParaRPr lang="en-US" sz="1350" dirty="0"/>
          </a:p>
        </p:txBody>
      </p:sp>
      <p:sp>
        <p:nvSpPr>
          <p:cNvPr id="36" name="Text 14"/>
          <p:cNvSpPr/>
          <p:nvPr/>
        </p:nvSpPr>
        <p:spPr>
          <a:xfrm>
            <a:off x="6896100" y="3390900"/>
            <a:ext cx="495097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suggests prioritization, scheduling, and automation</a:t>
            </a:r>
            <a:endParaRPr lang="en-US" sz="1200" dirty="0"/>
          </a:p>
        </p:txBody>
      </p:sp>
      <p:sp>
        <p:nvSpPr>
          <p:cNvPr id="37" name="Text 15"/>
          <p:cNvSpPr/>
          <p:nvPr/>
        </p:nvSpPr>
        <p:spPr>
          <a:xfrm>
            <a:off x="6896100" y="3771900"/>
            <a:ext cx="383583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Recurring Workflows</a:t>
            </a:r>
            <a:endParaRPr lang="en-US" sz="1350" dirty="0"/>
          </a:p>
        </p:txBody>
      </p:sp>
      <p:sp>
        <p:nvSpPr>
          <p:cNvPr id="38" name="Text 16"/>
          <p:cNvSpPr/>
          <p:nvPr/>
        </p:nvSpPr>
        <p:spPr>
          <a:xfrm>
            <a:off x="6896100" y="4038600"/>
            <a:ext cx="383583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automates routine tasks and processes</a:t>
            </a:r>
            <a:endParaRPr lang="en-US" sz="1200" dirty="0"/>
          </a:p>
        </p:txBody>
      </p:sp>
      <p:sp>
        <p:nvSpPr>
          <p:cNvPr id="39" name="Text 17"/>
          <p:cNvSpPr/>
          <p:nvPr/>
        </p:nvSpPr>
        <p:spPr>
          <a:xfrm>
            <a:off x="6867525" y="4419600"/>
            <a:ext cx="456842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Reminders &amp; Tracking</a:t>
            </a:r>
            <a:endParaRPr lang="en-US" sz="1350" dirty="0"/>
          </a:p>
        </p:txBody>
      </p:sp>
      <p:sp>
        <p:nvSpPr>
          <p:cNvPr id="40" name="Text 18"/>
          <p:cNvSpPr/>
          <p:nvPr/>
        </p:nvSpPr>
        <p:spPr>
          <a:xfrm>
            <a:off x="6867525" y="4686300"/>
            <a:ext cx="456842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provides actionable reminders and KPI tracking</a:t>
            </a:r>
            <a:endParaRPr lang="en-US" sz="1200" dirty="0"/>
          </a:p>
        </p:txBody>
      </p:sp>
      <p:sp>
        <p:nvSpPr>
          <p:cNvPr id="41" name="Text 19"/>
          <p:cNvSpPr/>
          <p:nvPr/>
        </p:nvSpPr>
        <p:spPr>
          <a:xfrm>
            <a:off x="6515100" y="5295900"/>
            <a:ext cx="48387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Real Tools</a:t>
            </a:r>
            <a:endParaRPr lang="en-US" sz="1200" dirty="0"/>
          </a:p>
        </p:txBody>
      </p:sp>
      <p:sp>
        <p:nvSpPr>
          <p:cNvPr id="42" name="Text 20"/>
          <p:cNvSpPr/>
          <p:nvPr/>
        </p:nvSpPr>
        <p:spPr>
          <a:xfrm>
            <a:off x="6629400" y="5600700"/>
            <a:ext cx="100601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Notion AI</a:t>
            </a:r>
            <a:endParaRPr lang="en-US" sz="1050" dirty="0"/>
          </a:p>
        </p:txBody>
      </p:sp>
      <p:sp>
        <p:nvSpPr>
          <p:cNvPr id="43" name="Text 21"/>
          <p:cNvSpPr/>
          <p:nvPr/>
        </p:nvSpPr>
        <p:spPr>
          <a:xfrm>
            <a:off x="7543949" y="5600700"/>
            <a:ext cx="108870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Trello + AI</a:t>
            </a:r>
            <a:endParaRPr lang="en-US" sz="1050" dirty="0"/>
          </a:p>
        </p:txBody>
      </p:sp>
      <p:sp>
        <p:nvSpPr>
          <p:cNvPr id="44" name="Text 22"/>
          <p:cNvSpPr/>
          <p:nvPr/>
        </p:nvSpPr>
        <p:spPr>
          <a:xfrm>
            <a:off x="8527405" y="5600700"/>
            <a:ext cx="104048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Todoist AI</a:t>
            </a:r>
            <a:endParaRPr lang="en-US" sz="1050" dirty="0"/>
          </a:p>
        </p:txBody>
      </p:sp>
      <p:sp>
        <p:nvSpPr>
          <p:cNvPr id="45" name="Text 23"/>
          <p:cNvSpPr/>
          <p:nvPr/>
        </p:nvSpPr>
        <p:spPr>
          <a:xfrm>
            <a:off x="11481495" y="6477000"/>
            <a:ext cx="11644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9</a:t>
            </a:r>
            <a:endParaRPr lang="en-US" sz="1200" dirty="0"/>
          </a:p>
        </p:txBody>
      </p:sp>
      <p:sp>
        <p:nvSpPr>
          <p:cNvPr id="46" name="Text 24"/>
          <p:cNvSpPr/>
          <p:nvPr/>
        </p:nvSpPr>
        <p:spPr>
          <a:xfrm>
            <a:off x="11654730" y="6515100"/>
            <a:ext cx="46256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/</a:t>
            </a:r>
            <a:endParaRPr lang="en-US" sz="900" dirty="0"/>
          </a:p>
        </p:txBody>
      </p:sp>
      <p:sp>
        <p:nvSpPr>
          <p:cNvPr id="47" name="Text 25"/>
          <p:cNvSpPr/>
          <p:nvPr/>
        </p:nvSpPr>
        <p:spPr>
          <a:xfrm>
            <a:off x="11769477" y="6477000"/>
            <a:ext cx="23270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742</Words>
  <Application>Microsoft Office PowerPoint</Application>
  <PresentationFormat>Widescreen</PresentationFormat>
  <Paragraphs>205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ui-sans-serif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Sean</cp:lastModifiedBy>
  <cp:revision>1</cp:revision>
  <dcterms:created xsi:type="dcterms:W3CDTF">2025-12-02T01:03:08Z</dcterms:created>
  <dcterms:modified xsi:type="dcterms:W3CDTF">2025-12-02T01:03:28Z</dcterms:modified>
</cp:coreProperties>
</file>